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56" r:id="rId2"/>
    <p:sldId id="257" r:id="rId3"/>
    <p:sldId id="272" r:id="rId4"/>
    <p:sldId id="270" r:id="rId5"/>
    <p:sldId id="271" r:id="rId6"/>
    <p:sldId id="281" r:id="rId7"/>
    <p:sldId id="274" r:id="rId8"/>
    <p:sldId id="276" r:id="rId9"/>
    <p:sldId id="277" r:id="rId10"/>
    <p:sldId id="286" r:id="rId11"/>
    <p:sldId id="287" r:id="rId12"/>
    <p:sldId id="288" r:id="rId13"/>
    <p:sldId id="289" r:id="rId14"/>
    <p:sldId id="278" r:id="rId15"/>
    <p:sldId id="279" r:id="rId16"/>
    <p:sldId id="280" r:id="rId17"/>
    <p:sldId id="282" r:id="rId18"/>
    <p:sldId id="283" r:id="rId19"/>
    <p:sldId id="285" r:id="rId20"/>
    <p:sldId id="273" r:id="rId21"/>
    <p:sldId id="290" r:id="rId22"/>
    <p:sldId id="292" r:id="rId23"/>
    <p:sldId id="291" r:id="rId24"/>
    <p:sldId id="293" r:id="rId25"/>
    <p:sldId id="294" r:id="rId26"/>
    <p:sldId id="284" r:id="rId27"/>
    <p:sldId id="267" r:id="rId28"/>
    <p:sldId id="268" r:id="rId29"/>
    <p:sldId id="269" r:id="rId30"/>
    <p:sldId id="258" r:id="rId31"/>
    <p:sldId id="260" r:id="rId32"/>
    <p:sldId id="261" r:id="rId33"/>
    <p:sldId id="262" r:id="rId34"/>
    <p:sldId id="263" r:id="rId35"/>
    <p:sldId id="266" r:id="rId3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a:srgbClr val="0099CC"/>
    <a:srgbClr val="3FF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110" autoAdjust="0"/>
  </p:normalViewPr>
  <p:slideViewPr>
    <p:cSldViewPr>
      <p:cViewPr varScale="1">
        <p:scale>
          <a:sx n="71" d="100"/>
          <a:sy n="71" d="100"/>
        </p:scale>
        <p:origin x="702" y="7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A922-4424-B2DD-C859DF438FD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A922-4424-B2DD-C859DF438FD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A922-4424-B2DD-C859DF438FDA}"/>
            </c:ext>
          </c:extLst>
        </c:ser>
        <c:dLbls>
          <c:showLegendKey val="0"/>
          <c:showVal val="0"/>
          <c:showCatName val="0"/>
          <c:showSerName val="0"/>
          <c:showPercent val="0"/>
          <c:showBubbleSize val="0"/>
        </c:dLbls>
        <c:gapWidth val="219"/>
        <c:overlap val="-27"/>
        <c:axId val="2068767600"/>
        <c:axId val="2068768144"/>
      </c:barChart>
      <c:catAx>
        <c:axId val="2068767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8768144"/>
        <c:crosses val="autoZero"/>
        <c:auto val="1"/>
        <c:lblAlgn val="ctr"/>
        <c:lblOffset val="100"/>
        <c:noMultiLvlLbl val="0"/>
      </c:catAx>
      <c:valAx>
        <c:axId val="2068768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8767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77D14C5-CED9-4CFC-B338-DFB0C8090B9F}">
      <dgm:prSet phldrT="[Text]"/>
      <dgm:spPr/>
      <dgm:t>
        <a:bodyPr/>
        <a:lstStyle/>
        <a:p>
          <a:r>
            <a:rPr lang="en-US"/>
            <a:t>Group A</a:t>
          </a:r>
          <a:endParaRPr lang="en-US" dirty="0"/>
        </a:p>
      </dgm: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a:t>Task 1</a:t>
          </a:r>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3EAD35F-38F2-4CB7-9A6D-B04FFD8A51FD}">
      <dgm:prSet phldrT="[Text]"/>
      <dgm:spPr/>
      <dgm:t>
        <a:bodyPr/>
        <a:lstStyle/>
        <a:p>
          <a:r>
            <a:rPr lang="en-US" dirty="0"/>
            <a:t>Task 2</a:t>
          </a: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3C67E77D-62FA-499D-B5E6-E79A091C5267}">
      <dgm:prSet phldrT="[Text]"/>
      <dgm:spPr/>
      <dgm:t>
        <a:bodyPr/>
        <a:lstStyle/>
        <a:p>
          <a:r>
            <a:rPr lang="en-US" dirty="0"/>
            <a:t>Group B</a:t>
          </a: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a:t>Task 1</a:t>
          </a:r>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709ED9DC-E391-4C6C-B788-93F1C2EFB6FD}">
      <dgm:prSet phldrT="[Text]"/>
      <dgm:spPr/>
      <dgm:t>
        <a:bodyPr/>
        <a:lstStyle/>
        <a:p>
          <a:r>
            <a:rPr lang="en-US" dirty="0"/>
            <a:t>Task 2</a:t>
          </a:r>
        </a:p>
      </dgm:t>
    </dgm:pt>
    <dgm:pt modelId="{B5FA6CF0-E0A0-46A0-93C9-B722B31A8A9C}" type="parTrans" cxnId="{78E3C3B3-FD19-41A6-A9CC-BB3375A6FF81}">
      <dgm:prSet/>
      <dgm:spPr/>
      <dgm:t>
        <a:bodyPr/>
        <a:lstStyle/>
        <a:p>
          <a:endParaRPr lang="en-US"/>
        </a:p>
      </dgm:t>
    </dgm:pt>
    <dgm:pt modelId="{F3C03C29-D7FF-4D61-8D75-8B75B2F589EC}" type="sibTrans" cxnId="{78E3C3B3-FD19-41A6-A9CC-BB3375A6FF81}">
      <dgm:prSet/>
      <dgm:spPr/>
      <dgm:t>
        <a:bodyPr/>
        <a:lstStyle/>
        <a:p>
          <a:endParaRPr lang="en-US"/>
        </a:p>
      </dgm:t>
    </dgm:pt>
    <dgm:pt modelId="{CC6B7442-0B72-4EF2-9F13-1325B51AFF9F}">
      <dgm:prSet phldrT="[Text]"/>
      <dgm:spPr/>
      <dgm:t>
        <a:bodyPr/>
        <a:lstStyle/>
        <a:p>
          <a:r>
            <a:rPr lang="en-US" dirty="0"/>
            <a:t>Group C</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US" dirty="0"/>
            <a:t>Task 1</a:t>
          </a:r>
        </a:p>
      </dgm: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ED5DCCC5-BCA8-4491-AA37-BAF153ECA184}" type="pres">
      <dgm:prSet presAssocID="{90119837-5B71-4D44-BB01-DB0B084933C8}" presName="linear" presStyleCnt="0">
        <dgm:presLayoutVars>
          <dgm:animLvl val="lvl"/>
          <dgm:resizeHandles val="exact"/>
        </dgm:presLayoutVars>
      </dgm:prSet>
      <dgm:spPr/>
      <dgm:t>
        <a:bodyPr/>
        <a:lstStyle/>
        <a:p>
          <a:endParaRPr lang="en-US"/>
        </a:p>
      </dgm:t>
    </dgm:pt>
    <dgm:pt modelId="{A9DD881E-A532-414B-870C-8ADE2076F78C}" type="pres">
      <dgm:prSet presAssocID="{477D14C5-CED9-4CFC-B338-DFB0C8090B9F}" presName="parentText" presStyleLbl="node1" presStyleIdx="0" presStyleCnt="3">
        <dgm:presLayoutVars>
          <dgm:chMax val="0"/>
          <dgm:bulletEnabled val="1"/>
        </dgm:presLayoutVars>
      </dgm:prSet>
      <dgm:spPr/>
      <dgm:t>
        <a:bodyPr/>
        <a:lstStyle/>
        <a:p>
          <a:endParaRPr lang="en-US"/>
        </a:p>
      </dgm:t>
    </dgm:pt>
    <dgm:pt modelId="{CD5F6E02-AD43-4E7A-935B-DDF5D6C74800}" type="pres">
      <dgm:prSet presAssocID="{477D14C5-CED9-4CFC-B338-DFB0C8090B9F}" presName="childText" presStyleLbl="revTx" presStyleIdx="0" presStyleCnt="3">
        <dgm:presLayoutVars>
          <dgm:bulletEnabled val="1"/>
        </dgm:presLayoutVars>
      </dgm:prSet>
      <dgm:spPr/>
      <dgm:t>
        <a:bodyPr/>
        <a:lstStyle/>
        <a:p>
          <a:endParaRPr lang="en-US"/>
        </a:p>
      </dgm:t>
    </dgm:pt>
    <dgm:pt modelId="{81203336-F3DE-4B3A-BCF4-0F68C23AC2BB}" type="pres">
      <dgm:prSet presAssocID="{3C67E77D-62FA-499D-B5E6-E79A091C5267}" presName="parentText" presStyleLbl="node1" presStyleIdx="1" presStyleCnt="3">
        <dgm:presLayoutVars>
          <dgm:chMax val="0"/>
          <dgm:bulletEnabled val="1"/>
        </dgm:presLayoutVars>
      </dgm:prSet>
      <dgm:spPr/>
      <dgm:t>
        <a:bodyPr/>
        <a:lstStyle/>
        <a:p>
          <a:endParaRPr lang="en-US"/>
        </a:p>
      </dgm:t>
    </dgm:pt>
    <dgm:pt modelId="{782956A5-ADC8-4959-B856-589B9D9B9635}" type="pres">
      <dgm:prSet presAssocID="{3C67E77D-62FA-499D-B5E6-E79A091C5267}" presName="childText" presStyleLbl="revTx" presStyleIdx="1" presStyleCnt="3">
        <dgm:presLayoutVars>
          <dgm:bulletEnabled val="1"/>
        </dgm:presLayoutVars>
      </dgm:prSet>
      <dgm:spPr/>
      <dgm:t>
        <a:bodyPr/>
        <a:lstStyle/>
        <a:p>
          <a:endParaRPr lang="en-US"/>
        </a:p>
      </dgm:t>
    </dgm:pt>
    <dgm:pt modelId="{D64CB5D5-837D-47FC-9E42-A26D800BC695}" type="pres">
      <dgm:prSet presAssocID="{CC6B7442-0B72-4EF2-9F13-1325B51AFF9F}" presName="parentText" presStyleLbl="node1" presStyleIdx="2" presStyleCnt="3">
        <dgm:presLayoutVars>
          <dgm:chMax val="0"/>
          <dgm:bulletEnabled val="1"/>
        </dgm:presLayoutVars>
      </dgm:prSet>
      <dgm:spPr/>
      <dgm:t>
        <a:bodyPr/>
        <a:lstStyle/>
        <a:p>
          <a:endParaRPr lang="en-US"/>
        </a:p>
      </dgm:t>
    </dgm:pt>
    <dgm:pt modelId="{08B7B17B-8600-44B0-B235-389E5D71D804}" type="pres">
      <dgm:prSet presAssocID="{CC6B7442-0B72-4EF2-9F13-1325B51AFF9F}" presName="childText" presStyleLbl="revTx" presStyleIdx="2" presStyleCnt="3">
        <dgm:presLayoutVars>
          <dgm:bulletEnabled val="1"/>
        </dgm:presLayoutVars>
      </dgm:prSet>
      <dgm:spPr/>
      <dgm:t>
        <a:bodyPr/>
        <a:lstStyle/>
        <a:p>
          <a:endParaRPr lang="en-US"/>
        </a:p>
      </dgm:t>
    </dgm:pt>
  </dgm:ptLst>
  <dgm:cxnLst>
    <dgm:cxn modelId="{87AD0085-41E8-4E29-BBED-9D1036577237}" type="presOf" srcId="{C111C18A-FD96-4E63-821A-54D70D8DC65F}" destId="{CD5F6E02-AD43-4E7A-935B-DDF5D6C74800}" srcOrd="0" destOrd="0" presId="urn:microsoft.com/office/officeart/2005/8/layout/vList2"/>
    <dgm:cxn modelId="{A677E445-9D5B-4C26-A5C5-42BF01249F61}" type="presOf" srcId="{709ED9DC-E391-4C6C-B788-93F1C2EFB6FD}" destId="{782956A5-ADC8-4959-B856-589B9D9B9635}" srcOrd="0" destOrd="1" presId="urn:microsoft.com/office/officeart/2005/8/layout/vList2"/>
    <dgm:cxn modelId="{FFD8B471-C98F-4DB5-8DE3-2AB7E896ADD5}" srcId="{477D14C5-CED9-4CFC-B338-DFB0C8090B9F}" destId="{C111C18A-FD96-4E63-821A-54D70D8DC65F}" srcOrd="0" destOrd="0" parTransId="{83BE74EF-FAB4-45A2-BBED-7CD5259AB210}" sibTransId="{B4F34DE2-2DAE-4F88-8C78-BD8892EBF4FF}"/>
    <dgm:cxn modelId="{85B80D8C-EBB2-4A80-BB6C-93E30B69F4BB}" type="presOf" srcId="{33EAD35F-38F2-4CB7-9A6D-B04FFD8A51FD}" destId="{CD5F6E02-AD43-4E7A-935B-DDF5D6C74800}" srcOrd="0" destOrd="1" presId="urn:microsoft.com/office/officeart/2005/8/layout/vList2"/>
    <dgm:cxn modelId="{7D461F02-AB37-447A-AC6B-D31C4D2EC6A9}" srcId="{90119837-5B71-4D44-BB01-DB0B084933C8}" destId="{477D14C5-CED9-4CFC-B338-DFB0C8090B9F}" srcOrd="0" destOrd="0" parTransId="{92DFCBC7-BC14-4697-8ECD-BF0D5B1EDA3B}" sibTransId="{87E3C0DB-7BEE-424E-8E11-B838D238D595}"/>
    <dgm:cxn modelId="{32AA6160-4426-4C4D-93AE-E2F474E37AD9}" srcId="{90119837-5B71-4D44-BB01-DB0B084933C8}" destId="{3C67E77D-62FA-499D-B5E6-E79A091C5267}" srcOrd="1" destOrd="0" parTransId="{5337D229-E330-4525-B0FA-14EC5A80604A}" sibTransId="{C056AC5D-B04E-4376-A1CB-3EAB7BE5AF5B}"/>
    <dgm:cxn modelId="{AB09493F-37CB-481D-BE1C-7A521AC3963B}" type="presOf" srcId="{477D14C5-CED9-4CFC-B338-DFB0C8090B9F}" destId="{A9DD881E-A532-414B-870C-8ADE2076F78C}" srcOrd="0" destOrd="0" presId="urn:microsoft.com/office/officeart/2005/8/layout/vList2"/>
    <dgm:cxn modelId="{A6FB3C49-AB75-4315-BB6B-886AA454F16F}" srcId="{CC6B7442-0B72-4EF2-9F13-1325B51AFF9F}" destId="{FE0A3CAE-D039-42F2-AF12-1E6F6793A633}" srcOrd="0" destOrd="0" parTransId="{7E2ED2D1-AFF4-4DED-BB53-30A310825CE2}" sibTransId="{417BDEF2-191B-4000-BDE8-D3D22A51FCF3}"/>
    <dgm:cxn modelId="{78E3C3B3-FD19-41A6-A9CC-BB3375A6FF81}" srcId="{3C67E77D-62FA-499D-B5E6-E79A091C5267}" destId="{709ED9DC-E391-4C6C-B788-93F1C2EFB6FD}" srcOrd="1" destOrd="0" parTransId="{B5FA6CF0-E0A0-46A0-93C9-B722B31A8A9C}" sibTransId="{F3C03C29-D7FF-4D61-8D75-8B75B2F589EC}"/>
    <dgm:cxn modelId="{DC6E05B4-83E9-4C3F-9822-9E1D41C41D9E}" type="presOf" srcId="{CC6B7442-0B72-4EF2-9F13-1325B51AFF9F}" destId="{D64CB5D5-837D-47FC-9E42-A26D800BC695}" srcOrd="0" destOrd="0" presId="urn:microsoft.com/office/officeart/2005/8/layout/vList2"/>
    <dgm:cxn modelId="{FAC3D40F-8E66-452D-9CA4-C2871F2D10EF}" srcId="{477D14C5-CED9-4CFC-B338-DFB0C8090B9F}" destId="{33EAD35F-38F2-4CB7-9A6D-B04FFD8A51FD}" srcOrd="1" destOrd="0" parTransId="{81FE7DB1-4BFC-4407-80A9-E5514E94C61D}" sibTransId="{4B66B839-1910-459B-92B2-14846EBA7A70}"/>
    <dgm:cxn modelId="{C6E7222A-5F84-456A-9806-D51868FAF8A9}" srcId="{3C67E77D-62FA-499D-B5E6-E79A091C5267}" destId="{D6510970-8F9C-4B45-A0F3-6ACB9AA76D40}" srcOrd="0" destOrd="0" parTransId="{7A9FC291-2B6A-4475-8B09-917F9F09E3AB}" sibTransId="{4B87F32C-3630-48F2-9114-4262C0BEEA9E}"/>
    <dgm:cxn modelId="{102D6D4D-90C9-40F4-A001-35DCC329B127}" srcId="{90119837-5B71-4D44-BB01-DB0B084933C8}" destId="{CC6B7442-0B72-4EF2-9F13-1325B51AFF9F}" srcOrd="2" destOrd="0" parTransId="{E3D139E0-5DC2-4F8E-9F8F-B3F0EBCD4689}" sibTransId="{FF80E1BA-0D6F-4EE8-9640-892A5897DBCD}"/>
    <dgm:cxn modelId="{E2EE33AC-3CDB-41AB-99D0-EE89822B0377}" type="presOf" srcId="{90119837-5B71-4D44-BB01-DB0B084933C8}" destId="{ED5DCCC5-BCA8-4491-AA37-BAF153ECA184}" srcOrd="0" destOrd="0" presId="urn:microsoft.com/office/officeart/2005/8/layout/vList2"/>
    <dgm:cxn modelId="{44946EF3-425E-42C8-A6FB-ABA83804B586}" type="presOf" srcId="{D6510970-8F9C-4B45-A0F3-6ACB9AA76D40}" destId="{782956A5-ADC8-4959-B856-589B9D9B9635}" srcOrd="0" destOrd="0" presId="urn:microsoft.com/office/officeart/2005/8/layout/vList2"/>
    <dgm:cxn modelId="{F3770B74-60B7-438A-9C14-87FF95D04624}" type="presOf" srcId="{FE0A3CAE-D039-42F2-AF12-1E6F6793A633}" destId="{08B7B17B-8600-44B0-B235-389E5D71D804}"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 modelId="{4902803D-CBF9-4D0B-9ABD-A3F2B1110870}" type="presParOf" srcId="{ED5DCCC5-BCA8-4491-AA37-BAF153ECA184}" destId="{D64CB5D5-837D-47FC-9E42-A26D800BC695}" srcOrd="4" destOrd="0" presId="urn:microsoft.com/office/officeart/2005/8/layout/vList2"/>
    <dgm:cxn modelId="{23FA2328-0584-487D-931D-ED8370AFC6E0}" type="presParOf" srcId="{ED5DCCC5-BCA8-4491-AA37-BAF153ECA184}" destId="{08B7B17B-8600-44B0-B235-389E5D71D80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12/27/2016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12/27/2016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人各个方向上移动这个特征的小窗口，如图</a:t>
            </a:r>
            <a:r>
              <a:rPr lang="en-US" altLang="zh-CN" dirty="0" smtClean="0"/>
              <a:t>3</a:t>
            </a:r>
            <a:r>
              <a:rPr lang="zh-CN" altLang="en-US" dirty="0" smtClean="0"/>
              <a:t>中窗口内区域的灰度发生了较大的变化，那么就认为在窗口内遇到了角点。如图</a:t>
            </a:r>
            <a:r>
              <a:rPr lang="en-US" altLang="zh-CN" dirty="0" smtClean="0"/>
              <a:t>1</a:t>
            </a:r>
            <a:r>
              <a:rPr lang="zh-CN" altLang="en-US" dirty="0" smtClean="0"/>
              <a:t>中，窗口内图像的灰度没有发生变化，那么窗口内就不存在角点；如果窗口在某一个方向移动时，窗口内图像的灰度发生了较大的变化，而在另一些方向上没有发生变化，那么，窗口内的图像可能就是一条直线的线段。</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10</a:t>
            </a:fld>
            <a:endParaRPr lang="en-US" altLang="zh-CN"/>
          </a:p>
        </p:txBody>
      </p:sp>
    </p:spTree>
    <p:extLst>
      <p:ext uri="{BB962C8B-B14F-4D97-AF65-F5344CB8AC3E}">
        <p14:creationId xmlns:p14="http://schemas.microsoft.com/office/powerpoint/2010/main" val="4034725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来讲，金字塔特征跟踪算法描述如下：首先，光流和仿射变换矩阵在最高一层的图像上计算出；将上一层的计算结果作为初始值传递给下一层图像，这一层的图像在这个初始值的基础上，计算这一层的光流和仿射变化矩阵；再将这一层的光流和仿射矩阵作为初始值传递给下一层图像，直到传递给最后一层，即原始图像层，这一层计算出来的光流和仿射变换矩阵作为最后的光流和仿射变换矩阵的结果。</a:t>
            </a:r>
            <a:endParaRPr lang="en-US" altLang="zh-CN" dirty="0" smtClean="0"/>
          </a:p>
          <a:p>
            <a:r>
              <a:rPr lang="zh-CN" altLang="en-US" sz="1200" b="0" i="0" kern="1200" dirty="0" smtClean="0">
                <a:solidFill>
                  <a:schemeClr val="tx1"/>
                </a:solidFill>
                <a:effectLst/>
                <a:latin typeface="+mn-lt"/>
                <a:ea typeface="+mn-ea"/>
                <a:cs typeface="+mn-cs"/>
              </a:rPr>
              <a:t>这里用</a:t>
            </a:r>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层得到的最初估计</a:t>
            </a:r>
            <a:r>
              <a:rPr lang="en-US" altLang="zh-CN" sz="1200" b="0" i="0" kern="1200" dirty="0" err="1" smtClean="0">
                <a:solidFill>
                  <a:schemeClr val="tx1"/>
                </a:solidFill>
                <a:effectLst/>
                <a:latin typeface="+mn-lt"/>
                <a:ea typeface="+mn-ea"/>
                <a:cs typeface="+mn-cs"/>
              </a:rPr>
              <a:t>gL</a:t>
            </a:r>
            <a:r>
              <a:rPr lang="zh-CN" altLang="en-US" sz="1200" b="0" i="0" kern="1200" dirty="0" smtClean="0">
                <a:solidFill>
                  <a:schemeClr val="tx1"/>
                </a:solidFill>
                <a:effectLst/>
                <a:latin typeface="+mn-lt"/>
                <a:ea typeface="+mn-ea"/>
                <a:cs typeface="+mn-cs"/>
              </a:rPr>
              <a:t>对</a:t>
            </a:r>
            <a:r>
              <a:rPr lang="en-US" altLang="zh-CN" sz="1200" b="0" i="0" kern="1200" dirty="0" smtClean="0">
                <a:solidFill>
                  <a:schemeClr val="tx1"/>
                </a:solidFill>
                <a:effectLst/>
                <a:latin typeface="+mn-lt"/>
                <a:ea typeface="+mn-ea"/>
                <a:cs typeface="+mn-cs"/>
              </a:rPr>
              <a:t>L</a:t>
            </a:r>
            <a:r>
              <a:rPr lang="zh-CN" altLang="en-US" sz="1200" b="0" i="0" kern="1200" dirty="0" smtClean="0">
                <a:solidFill>
                  <a:schemeClr val="tx1"/>
                </a:solidFill>
                <a:effectLst/>
                <a:latin typeface="+mn-lt"/>
                <a:ea typeface="+mn-ea"/>
                <a:cs typeface="+mn-cs"/>
              </a:rPr>
              <a:t>层作预平移，</a:t>
            </a:r>
            <a:r>
              <a:rPr lang="en-US" altLang="zh-CN" sz="1200" b="0" i="0" kern="1200" dirty="0" smtClean="0">
                <a:solidFill>
                  <a:schemeClr val="tx1"/>
                </a:solidFill>
                <a:effectLst/>
                <a:latin typeface="+mn-lt"/>
                <a:ea typeface="+mn-ea"/>
                <a:cs typeface="+mn-cs"/>
              </a:rPr>
              <a:t>L</a:t>
            </a:r>
            <a:r>
              <a:rPr lang="zh-CN" altLang="en-US" sz="1200" b="0" i="0" kern="1200" dirty="0" smtClean="0">
                <a:solidFill>
                  <a:schemeClr val="tx1"/>
                </a:solidFill>
                <a:effectLst/>
                <a:latin typeface="+mn-lt"/>
                <a:ea typeface="+mn-ea"/>
                <a:cs typeface="+mn-cs"/>
              </a:rPr>
              <a:t>层在</a:t>
            </a:r>
            <a:r>
              <a:rPr lang="en-US" altLang="zh-CN" sz="1200" b="0" i="0" kern="1200" dirty="0" err="1" smtClean="0">
                <a:solidFill>
                  <a:schemeClr val="tx1"/>
                </a:solidFill>
                <a:effectLst/>
                <a:latin typeface="+mn-lt"/>
                <a:ea typeface="+mn-ea"/>
                <a:cs typeface="+mn-cs"/>
              </a:rPr>
              <a:t>gL</a:t>
            </a:r>
            <a:r>
              <a:rPr lang="zh-CN" altLang="en-US" sz="1200" b="0" i="0" kern="1200" dirty="0" smtClean="0">
                <a:solidFill>
                  <a:schemeClr val="tx1"/>
                </a:solidFill>
                <a:effectLst/>
                <a:latin typeface="+mn-lt"/>
                <a:ea typeface="+mn-ea"/>
                <a:cs typeface="+mn-cs"/>
              </a:rPr>
              <a:t>的基础上求该层的光流</a:t>
            </a:r>
            <a:r>
              <a:rPr lang="en-US" altLang="zh-CN" sz="1200" b="0" i="0" kern="1200" dirty="0" err="1"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，这样求得的残余光流向量</a:t>
            </a:r>
            <a:r>
              <a:rPr lang="en-US" altLang="zh-CN" sz="1200" b="0" i="0" kern="1200" dirty="0" err="1" smtClean="0">
                <a:solidFill>
                  <a:schemeClr val="tx1"/>
                </a:solidFill>
                <a:effectLst/>
                <a:latin typeface="+mn-lt"/>
                <a:ea typeface="+mn-ea"/>
                <a:cs typeface="+mn-cs"/>
              </a:rPr>
              <a:t>dL</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dLx</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dLy</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就足够小，因此能够通过标准的光流法来求出这个运动矢量。然后得到的</a:t>
            </a:r>
            <a:r>
              <a:rPr lang="en-US" altLang="zh-CN" sz="1200" b="0" i="0" kern="1200" dirty="0" err="1"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结合</a:t>
            </a:r>
            <a:r>
              <a:rPr lang="en-US" altLang="zh-CN" sz="1200" b="0" i="0" kern="1200" dirty="0" err="1" smtClean="0">
                <a:solidFill>
                  <a:schemeClr val="tx1"/>
                </a:solidFill>
                <a:effectLst/>
                <a:latin typeface="+mn-lt"/>
                <a:ea typeface="+mn-ea"/>
                <a:cs typeface="+mn-cs"/>
              </a:rPr>
              <a:t>gL</a:t>
            </a:r>
            <a:r>
              <a:rPr lang="zh-CN" altLang="en-US" sz="1200" b="0" i="0" kern="1200" dirty="0" smtClean="0">
                <a:solidFill>
                  <a:schemeClr val="tx1"/>
                </a:solidFill>
                <a:effectLst/>
                <a:latin typeface="+mn-lt"/>
                <a:ea typeface="+mn-ea"/>
                <a:cs typeface="+mn-cs"/>
              </a:rPr>
              <a:t>又可以对</a:t>
            </a:r>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层的</a:t>
            </a:r>
            <a:r>
              <a:rPr lang="en-US" altLang="zh-CN" sz="1200" b="0" i="0" kern="1200" dirty="0" smtClean="0">
                <a:solidFill>
                  <a:schemeClr val="tx1"/>
                </a:solidFill>
                <a:effectLst/>
                <a:latin typeface="+mn-lt"/>
                <a:ea typeface="+mn-ea"/>
                <a:cs typeface="+mn-cs"/>
              </a:rPr>
              <a:t>gL-1</a:t>
            </a:r>
            <a:r>
              <a:rPr lang="zh-CN" altLang="en-US" sz="1200" b="0" i="0" kern="1200" dirty="0" smtClean="0">
                <a:solidFill>
                  <a:schemeClr val="tx1"/>
                </a:solidFill>
                <a:effectLst/>
                <a:latin typeface="+mn-lt"/>
                <a:ea typeface="+mn-ea"/>
                <a:cs typeface="+mn-cs"/>
              </a:rPr>
              <a:t>做估计。最终的光流和就是在所有层的分段光流</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的叠加。使用金字塔图像计算光流的一个明显的好处是，对于一个有着较大的像素偏移的矢量</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，可以通过计算几个比较小的残余光流来得到。这里就是金字塔跟踪算法的核心。</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11</a:t>
            </a:fld>
            <a:endParaRPr lang="en-US" altLang="zh-CN"/>
          </a:p>
        </p:txBody>
      </p:sp>
    </p:spTree>
    <p:extLst>
      <p:ext uri="{BB962C8B-B14F-4D97-AF65-F5344CB8AC3E}">
        <p14:creationId xmlns:p14="http://schemas.microsoft.com/office/powerpoint/2010/main" val="344059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first pixel on the virtual line identified</a:t>
            </a:r>
          </a:p>
          <a:p>
            <a:r>
              <a:rPr lang="en-US" altLang="zh-CN" sz="1200" b="0" i="0" u="none" strike="noStrike" kern="1200" baseline="0" dirty="0" smtClean="0">
                <a:solidFill>
                  <a:schemeClr val="tx1"/>
                </a:solidFill>
                <a:latin typeface="+mn-lt"/>
                <a:ea typeface="+mn-ea"/>
                <a:cs typeface="+mn-cs"/>
              </a:rPr>
              <a:t>as undesired and followed by at least two successive</a:t>
            </a:r>
          </a:p>
          <a:p>
            <a:r>
              <a:rPr lang="en-US" altLang="zh-CN" sz="1200" b="0" i="0" u="none" strike="noStrike" kern="1200" baseline="0" dirty="0" smtClean="0">
                <a:solidFill>
                  <a:schemeClr val="tx1"/>
                </a:solidFill>
                <a:latin typeface="+mn-lt"/>
                <a:ea typeface="+mn-ea"/>
                <a:cs typeface="+mn-cs"/>
              </a:rPr>
              <a:t>undesired pixels defines a contour landmark for the virtual</a:t>
            </a:r>
          </a:p>
          <a:p>
            <a:r>
              <a:rPr lang="en-US" altLang="zh-CN" sz="1200" b="0" i="0" u="none" strike="noStrike" kern="1200" baseline="0" dirty="0" smtClean="0">
                <a:solidFill>
                  <a:schemeClr val="tx1"/>
                </a:solidFill>
                <a:latin typeface="+mn-lt"/>
                <a:ea typeface="+mn-ea"/>
                <a:cs typeface="+mn-cs"/>
              </a:rPr>
              <a:t>line.</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12</a:t>
            </a:fld>
            <a:endParaRPr lang="en-US" altLang="zh-CN"/>
          </a:p>
        </p:txBody>
      </p:sp>
    </p:spTree>
    <p:extLst>
      <p:ext uri="{BB962C8B-B14F-4D97-AF65-F5344CB8AC3E}">
        <p14:creationId xmlns:p14="http://schemas.microsoft.com/office/powerpoint/2010/main" val="4247646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13</a:t>
            </a:fld>
            <a:endParaRPr lang="en-US" altLang="zh-CN"/>
          </a:p>
        </p:txBody>
      </p:sp>
    </p:spTree>
    <p:extLst>
      <p:ext uri="{BB962C8B-B14F-4D97-AF65-F5344CB8AC3E}">
        <p14:creationId xmlns:p14="http://schemas.microsoft.com/office/powerpoint/2010/main" val="953010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12/27/2016</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12/27/2016</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12/27/2016</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12/27/2016</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12/27/2016</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12/27/2016</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12/27/2016</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0.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PixMix</a:t>
            </a:r>
            <a:r>
              <a:rPr lang="en-US" dirty="0" smtClean="0"/>
              <a:t> Inpainting</a:t>
            </a:r>
            <a:endParaRPr lang="en-US" dirty="0"/>
          </a:p>
        </p:txBody>
      </p:sp>
      <p:sp>
        <p:nvSpPr>
          <p:cNvPr id="3" name="Subtitle 2"/>
          <p:cNvSpPr>
            <a:spLocks noGrp="1"/>
          </p:cNvSpPr>
          <p:nvPr>
            <p:ph type="subTitle" idx="1"/>
          </p:nvPr>
        </p:nvSpPr>
        <p:spPr>
          <a:xfrm>
            <a:off x="1522413" y="5105400"/>
            <a:ext cx="9143999" cy="1203920"/>
          </a:xfrm>
        </p:spPr>
        <p:txBody>
          <a:bodyPr>
            <a:normAutofit/>
          </a:bodyPr>
          <a:lstStyle/>
          <a:p>
            <a:pPr>
              <a:spcBef>
                <a:spcPts val="600"/>
              </a:spcBef>
            </a:pPr>
            <a:r>
              <a:rPr lang="en-US" dirty="0" smtClean="0"/>
              <a:t>Implementation of  TVCG’14 paper</a:t>
            </a:r>
          </a:p>
          <a:p>
            <a:pPr>
              <a:spcBef>
                <a:spcPts val="600"/>
              </a:spcBef>
            </a:pPr>
            <a:r>
              <a:rPr lang="en-US" i="1" dirty="0" smtClean="0">
                <a:latin typeface="Times New Roman" panose="02020603050405020304" pitchFamily="18" charset="0"/>
                <a:cs typeface="Times New Roman" panose="02020603050405020304" pitchFamily="18" charset="0"/>
              </a:rPr>
              <a:t>High-Quality Real-Time Video Inpainting with </a:t>
            </a:r>
            <a:r>
              <a:rPr lang="en-US" i="1" dirty="0" err="1" smtClean="0">
                <a:latin typeface="Times New Roman" panose="02020603050405020304" pitchFamily="18" charset="0"/>
                <a:cs typeface="Times New Roman" panose="02020603050405020304" pitchFamily="18" charset="0"/>
              </a:rPr>
              <a:t>PixMix</a:t>
            </a:r>
            <a:endParaRPr lang="en-US" i="1" dirty="0" smtClean="0">
              <a:latin typeface="Times New Roman" panose="02020603050405020304" pitchFamily="18" charset="0"/>
              <a:cs typeface="Times New Roman" panose="02020603050405020304" pitchFamily="18" charset="0"/>
            </a:endParaRPr>
          </a:p>
        </p:txBody>
      </p:sp>
      <p:sp>
        <p:nvSpPr>
          <p:cNvPr id="4" name="TextBox 3"/>
          <p:cNvSpPr txBox="1"/>
          <p:nvPr/>
        </p:nvSpPr>
        <p:spPr>
          <a:xfrm>
            <a:off x="7423900" y="483072"/>
            <a:ext cx="4067139" cy="2086725"/>
          </a:xfrm>
          <a:prstGeom prst="rect">
            <a:avLst/>
          </a:prstGeom>
          <a:noFill/>
        </p:spPr>
        <p:txBody>
          <a:bodyPr wrap="none" rtlCol="0">
            <a:spAutoFit/>
          </a:bodyPr>
          <a:lstStyle/>
          <a:p>
            <a:pPr algn="r">
              <a:lnSpc>
                <a:spcPct val="150000"/>
              </a:lnSpc>
            </a:pPr>
            <a:r>
              <a:rPr lang="en-US" sz="2400" dirty="0"/>
              <a:t>Presented by: Zhang </a:t>
            </a:r>
            <a:r>
              <a:rPr lang="en-US" sz="2400" dirty="0" err="1" smtClean="0"/>
              <a:t>Xianyao</a:t>
            </a:r>
            <a:endParaRPr lang="en-US" sz="2400" dirty="0" smtClean="0"/>
          </a:p>
          <a:p>
            <a:pPr algn="r">
              <a:lnSpc>
                <a:spcPct val="150000"/>
              </a:lnSpc>
            </a:pPr>
            <a:r>
              <a:rPr lang="en-US" sz="2400" dirty="0" smtClean="0"/>
              <a:t>Zhang Yu</a:t>
            </a:r>
          </a:p>
          <a:p>
            <a:pPr algn="r">
              <a:lnSpc>
                <a:spcPct val="150000"/>
              </a:lnSpc>
            </a:pPr>
            <a:r>
              <a:rPr lang="en-US" sz="2400" dirty="0" smtClean="0"/>
              <a:t>Tong </a:t>
            </a:r>
            <a:r>
              <a:rPr lang="en-US" sz="2400" dirty="0" err="1"/>
              <a:t>Yuqiang</a:t>
            </a:r>
            <a:endParaRPr lang="en-US" sz="2400" dirty="0"/>
          </a:p>
          <a:p>
            <a:pPr>
              <a:lnSpc>
                <a:spcPct val="90000"/>
              </a:lnSpc>
            </a:pPr>
            <a:endParaRPr lang="en-US" sz="2400"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Tracking – Feature Detection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r>
                  <a:rPr lang="en-US" dirty="0" smtClean="0"/>
                  <a:t>Using Harris corner</a:t>
                </a:r>
              </a:p>
              <a:p>
                <a:pPr lvl="1"/>
                <a:r>
                  <a:rPr lang="en-US" dirty="0" smtClean="0"/>
                  <a:t>For pixels belonging to the object</a:t>
                </a:r>
                <a:endParaRPr lang="en-US" dirty="0"/>
              </a:p>
              <a:p>
                <a:r>
                  <a:rPr lang="en-US" altLang="zh-CN" dirty="0" smtClean="0"/>
                  <a:t>Measurement</a:t>
                </a:r>
                <a:endParaRPr lang="en-US" altLang="zh-CN" dirty="0"/>
              </a:p>
              <a:p>
                <a:pPr lvl="1"/>
                <a14:m>
                  <m:oMath xmlns:m="http://schemas.openxmlformats.org/officeDocument/2006/math">
                    <m:r>
                      <m:rPr>
                        <m:nor/>
                      </m:rPr>
                      <a:rPr lang="en-US" altLang="zh-CN" dirty="0"/>
                      <m:t>M</m:t>
                    </m:r>
                    <m:r>
                      <m:rPr>
                        <m:nor/>
                      </m:rPr>
                      <a:rPr lang="en-US" altLang="zh-CN" dirty="0"/>
                      <m:t> =</m:t>
                    </m:r>
                    <m:d>
                      <m:dPr>
                        <m:begChr m:val="["/>
                        <m:endChr m:val="]"/>
                        <m:ctrlPr>
                          <a:rPr lang="en-US" altLang="zh-CN" i="1" dirty="0" smtClean="0">
                            <a:latin typeface="Cambria Math" panose="02040503050406030204" pitchFamily="18" charset="0"/>
                          </a:rPr>
                        </m:ctrlPr>
                      </m:dPr>
                      <m:e>
                        <m:m>
                          <m:mPr>
                            <m:mcs>
                              <m:mc>
                                <m:mcPr>
                                  <m:count m:val="2"/>
                                  <m:mcJc m:val="center"/>
                                </m:mcPr>
                              </m:mc>
                            </m:mcs>
                            <m:ctrlPr>
                              <a:rPr lang="en-US" altLang="zh-CN" i="1" dirty="0" smtClean="0">
                                <a:latin typeface="Cambria Math" panose="02040503050406030204" pitchFamily="18" charset="0"/>
                              </a:rPr>
                            </m:ctrlPr>
                          </m:mPr>
                          <m:mr>
                            <m:e>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𝐼</m:t>
                                  </m:r>
                                </m:e>
                                <m:sub>
                                  <m:r>
                                    <a:rPr lang="en-US" altLang="zh-CN" b="0" i="1" dirty="0" smtClean="0">
                                      <a:latin typeface="Cambria Math" panose="02040503050406030204" pitchFamily="18" charset="0"/>
                                    </a:rPr>
                                    <m:t>𝑥</m:t>
                                  </m:r>
                                </m:sub>
                                <m:sup>
                                  <m:r>
                                    <a:rPr lang="en-US" altLang="zh-CN" b="0" i="1" dirty="0" smtClean="0">
                                      <a:latin typeface="Cambria Math" panose="02040503050406030204" pitchFamily="18" charset="0"/>
                                    </a:rPr>
                                    <m:t>2</m:t>
                                  </m:r>
                                </m:sup>
                              </m:sSubSup>
                            </m:e>
                            <m:e>
                              <m:sSub>
                                <m:sSubPr>
                                  <m:ctrlPr>
                                    <a:rPr lang="en-US" altLang="zh-CN" i="1" dirty="0" smtClean="0">
                                      <a:latin typeface="Cambria Math" panose="02040503050406030204" pitchFamily="18" charset="0"/>
                                    </a:rPr>
                                  </m:ctrlPr>
                                </m:sSub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𝐼</m:t>
                                      </m:r>
                                    </m:e>
                                    <m:sub>
                                      <m:r>
                                        <m:rPr>
                                          <m:sty m:val="p"/>
                                        </m:rPr>
                                        <a:rPr lang="en-US" altLang="zh-CN" i="1" dirty="0">
                                          <a:latin typeface="Cambria Math" panose="02040503050406030204" pitchFamily="18" charset="0"/>
                                        </a:rPr>
                                        <m:t>x</m:t>
                                      </m:r>
                                    </m:sub>
                                  </m:sSub>
                                  <m:r>
                                    <a:rPr lang="en-US" altLang="zh-CN" b="0" i="1" dirty="0" smtClean="0">
                                      <a:latin typeface="Cambria Math" panose="02040503050406030204" pitchFamily="18" charset="0"/>
                                    </a:rPr>
                                    <m:t>𝐼</m:t>
                                  </m:r>
                                </m:e>
                                <m:sub>
                                  <m:r>
                                    <a:rPr lang="en-US" altLang="zh-CN" b="0" i="1" dirty="0" smtClean="0">
                                      <a:latin typeface="Cambria Math" panose="02040503050406030204" pitchFamily="18" charset="0"/>
                                    </a:rPr>
                                    <m:t>𝑦</m:t>
                                  </m:r>
                                </m:sub>
                              </m:sSub>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𝐼</m:t>
                                  </m:r>
                                </m:e>
                                <m:sub>
                                  <m:r>
                                    <m:rPr>
                                      <m:sty m:val="p"/>
                                    </m:rPr>
                                    <a:rPr lang="en-US" altLang="zh-CN" i="1" dirty="0">
                                      <a:latin typeface="Cambria Math" panose="02040503050406030204" pitchFamily="18" charset="0"/>
                                    </a:rPr>
                                    <m:t>x</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𝐼</m:t>
                                  </m:r>
                                </m:e>
                                <m:sub>
                                  <m:r>
                                    <a:rPr lang="en-US" altLang="zh-CN" b="0" i="1" dirty="0" smtClean="0">
                                      <a:latin typeface="Cambria Math" panose="02040503050406030204" pitchFamily="18" charset="0"/>
                                    </a:rPr>
                                    <m:t>𝑦</m:t>
                                  </m:r>
                                </m:sub>
                              </m:sSub>
                            </m:e>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𝐼</m:t>
                                  </m:r>
                                </m:e>
                                <m:sub>
                                  <m:r>
                                    <a:rPr lang="en-US" altLang="zh-CN" b="0" i="1" dirty="0" smtClean="0">
                                      <a:latin typeface="Cambria Math" panose="02040503050406030204" pitchFamily="18" charset="0"/>
                                    </a:rPr>
                                    <m:t>𝑦</m:t>
                                  </m:r>
                                </m:sub>
                                <m:sup>
                                  <m:r>
                                    <a:rPr lang="en-US" altLang="zh-CN" i="1" dirty="0">
                                      <a:latin typeface="Cambria Math" panose="02040503050406030204" pitchFamily="18" charset="0"/>
                                    </a:rPr>
                                    <m:t>2</m:t>
                                  </m:r>
                                </m:sup>
                              </m:sSubSup>
                            </m:e>
                          </m:mr>
                        </m:m>
                      </m:e>
                    </m:d>
                  </m:oMath>
                </a14:m>
                <a:endParaRPr lang="en-US" altLang="zh-CN" dirty="0" smtClean="0"/>
              </a:p>
              <a:p>
                <a:pPr lvl="1"/>
                <a:r>
                  <a:rPr lang="en-US" dirty="0" smtClean="0"/>
                  <a:t>R = </a:t>
                </a:r>
                <a:r>
                  <a:rPr lang="en-US" dirty="0" err="1" smtClean="0"/>
                  <a:t>det</a:t>
                </a:r>
                <a:r>
                  <a:rPr lang="en-US" dirty="0" smtClean="0"/>
                  <a:t>(M) – k*</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endParaRPr lang="en-US" dirty="0" smtClean="0"/>
              </a:p>
              <a:p>
                <a:r>
                  <a:rPr lang="en-US" dirty="0" smtClean="0"/>
                  <a:t>Revision</a:t>
                </a:r>
              </a:p>
              <a:p>
                <a:pPr lvl="1"/>
                <a:r>
                  <a:rPr lang="en-US" dirty="0" smtClean="0"/>
                  <a:t>Local maximum</a:t>
                </a:r>
              </a:p>
              <a:p>
                <a:pPr lvl="1"/>
                <a:r>
                  <a:rPr lang="en-US" dirty="0" smtClean="0"/>
                  <a:t>Response function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3"/>
                <a:stretch>
                  <a:fillRect l="-1931" t="-2000"/>
                </a:stretch>
              </a:blipFill>
            </p:spPr>
            <p:txBody>
              <a:bodyPr/>
              <a:lstStyle/>
              <a:p>
                <a:r>
                  <a:rPr lang="zh-CN" altLang="en-US">
                    <a:noFill/>
                  </a:rPr>
                  <a:t> </a:t>
                </a:r>
              </a:p>
            </p:txBody>
          </p:sp>
        </mc:Fallback>
      </mc:AlternateContent>
      <p:pic>
        <p:nvPicPr>
          <p:cNvPr id="5" name="内容占位符 4"/>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246813" y="3645024"/>
            <a:ext cx="4816151" cy="2745206"/>
          </a:xfrm>
        </p:spPr>
      </p:pic>
      <p:pic>
        <p:nvPicPr>
          <p:cNvPr id="2050" name="Picture 2" descr="http://img2.tuicool.com/amIjma.png!web?_=5416172"/>
          <p:cNvPicPr>
            <a:picLocks noChangeAspect="1" noChangeArrowheads="1"/>
          </p:cNvPicPr>
          <p:nvPr/>
        </p:nvPicPr>
        <p:blipFill rotWithShape="1">
          <a:blip r:embed="rId5">
            <a:extLst>
              <a:ext uri="{28A0092B-C50C-407E-A947-70E740481C1C}">
                <a14:useLocalDpi xmlns:a14="http://schemas.microsoft.com/office/drawing/2010/main" val="0"/>
              </a:ext>
            </a:extLst>
          </a:blip>
          <a:srcRect t="4785"/>
          <a:stretch/>
        </p:blipFill>
        <p:spPr bwMode="auto">
          <a:xfrm>
            <a:off x="6246815" y="1905001"/>
            <a:ext cx="4816149" cy="131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0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Tracking – Feature Tracking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r>
                  <a:rPr lang="en-US" altLang="zh-CN" dirty="0" smtClean="0"/>
                  <a:t>Optical Flow</a:t>
                </a:r>
              </a:p>
              <a:p>
                <a:pPr lvl="1"/>
                <a:r>
                  <a:rPr lang="en-US" altLang="zh-CN" dirty="0" smtClean="0"/>
                  <a:t>Match pixels with similar grey level</a:t>
                </a:r>
              </a:p>
              <a:p>
                <a:pPr lvl="1"/>
                <a:r>
                  <a:rPr lang="en-US" altLang="zh-CN" dirty="0" smtClean="0"/>
                  <a:t>min </a:t>
                </a:r>
                <a14:m>
                  <m:oMath xmlns:m="http://schemas.openxmlformats.org/officeDocument/2006/math">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𝑝</m:t>
                        </m:r>
                        <m:r>
                          <a:rPr lang="en-US" altLang="zh-CN" b="0" i="1" smtClean="0">
                            <a:latin typeface="Cambria Math" panose="02040503050406030204" pitchFamily="18" charset="0"/>
                          </a:rPr>
                          <m:t>𝑎𝑡𝑐h</m:t>
                        </m:r>
                      </m:sub>
                      <m:sup/>
                      <m:e>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𝑊</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𝑝</m:t>
                                    </m:r>
                                  </m:e>
                                </m:d>
                              </m:e>
                            </m:d>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e>
                    </m:nary>
                  </m:oMath>
                </a14:m>
                <a:endParaRPr lang="en-US" dirty="0" smtClean="0"/>
              </a:p>
              <a:p>
                <a:r>
                  <a:rPr lang="en-US" altLang="zh-CN" dirty="0" smtClean="0"/>
                  <a:t>Feature tracking adaptive to high speed objects</a:t>
                </a:r>
                <a:endParaRPr lang="en-US" dirty="0" smtClean="0"/>
              </a:p>
              <a:p>
                <a:pPr lvl="1"/>
                <a:r>
                  <a:rPr lang="en-US" dirty="0" smtClean="0"/>
                  <a:t>Lucas-</a:t>
                </a:r>
                <a:r>
                  <a:rPr lang="en-US" dirty="0" err="1" smtClean="0"/>
                  <a:t>Kanade</a:t>
                </a:r>
                <a:r>
                  <a:rPr lang="en-US" dirty="0" smtClean="0"/>
                  <a:t> Pyramid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3"/>
                <a:stretch>
                  <a:fillRect l="-1931" t="-2000" r="-966"/>
                </a:stretch>
              </a:blipFill>
            </p:spPr>
            <p:txBody>
              <a:bodyPr/>
              <a:lstStyle/>
              <a:p>
                <a:r>
                  <a:rPr lang="zh-CN" altLang="en-US">
                    <a:noFill/>
                  </a:rPr>
                  <a:t> </a:t>
                </a:r>
              </a:p>
            </p:txBody>
          </p:sp>
        </mc:Fallback>
      </mc:AlternateContent>
      <p:sp>
        <p:nvSpPr>
          <p:cNvPr id="4" name="Content Placeholder 3"/>
          <p:cNvSpPr>
            <a:spLocks noGrp="1"/>
          </p:cNvSpPr>
          <p:nvPr>
            <p:ph sz="half" idx="2"/>
          </p:nvPr>
        </p:nvSpPr>
        <p:spPr/>
        <p:txBody>
          <a:bodyPr/>
          <a:lstStyle/>
          <a:p>
            <a:endParaRPr lang="en-US"/>
          </a:p>
        </p:txBody>
      </p:sp>
      <p:pic>
        <p:nvPicPr>
          <p:cNvPr id="1026" name="Picture 2" descr="http://img.blog.csdn.net/201510132331038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3" y="1907280"/>
            <a:ext cx="5184575" cy="260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Tracking – </a:t>
            </a:r>
            <a:r>
              <a:rPr lang="en-US" altLang="zh-CN" dirty="0" smtClean="0"/>
              <a:t>Contour Refinement</a:t>
            </a:r>
            <a:endParaRPr lang="en-US" dirty="0"/>
          </a:p>
        </p:txBody>
      </p:sp>
      <p:sp>
        <p:nvSpPr>
          <p:cNvPr id="3" name="Content Placeholder 2"/>
          <p:cNvSpPr>
            <a:spLocks noGrp="1"/>
          </p:cNvSpPr>
          <p:nvPr>
            <p:ph sz="half" idx="1"/>
          </p:nvPr>
        </p:nvSpPr>
        <p:spPr/>
        <p:txBody>
          <a:bodyPr>
            <a:normAutofit/>
          </a:bodyPr>
          <a:lstStyle/>
          <a:p>
            <a:r>
              <a:rPr lang="en-US" altLang="zh-CN" dirty="0" smtClean="0"/>
              <a:t>Why refinement</a:t>
            </a:r>
          </a:p>
          <a:p>
            <a:pPr lvl="1"/>
            <a:r>
              <a:rPr lang="en-US" altLang="zh-CN" dirty="0" smtClean="0"/>
              <a:t>A single transformation too coarse</a:t>
            </a:r>
          </a:p>
          <a:p>
            <a:r>
              <a:rPr lang="en-US" dirty="0" smtClean="0"/>
              <a:t>How  to refine</a:t>
            </a:r>
          </a:p>
          <a:p>
            <a:pPr lvl="1"/>
            <a:r>
              <a:rPr lang="en-US" dirty="0" smtClean="0"/>
              <a:t>Loose the boundary and check whether it can be shrunk</a:t>
            </a:r>
          </a:p>
          <a:p>
            <a:pPr lvl="1"/>
            <a:r>
              <a:rPr lang="en-US" dirty="0" smtClean="0"/>
              <a:t>Pull/push the contour specified by projective transformation</a:t>
            </a:r>
            <a:endParaRPr lang="en-US" dirty="0"/>
          </a:p>
          <a:p>
            <a:endParaRPr lang="en-US" dirty="0"/>
          </a:p>
        </p:txBody>
      </p:sp>
      <p:sp>
        <p:nvSpPr>
          <p:cNvPr id="4" name="Content Placeholder 3"/>
          <p:cNvSpPr>
            <a:spLocks noGrp="1"/>
          </p:cNvSpPr>
          <p:nvPr>
            <p:ph sz="half" idx="2"/>
          </p:nvPr>
        </p:nvSpPr>
        <p:spPr/>
        <p:txBody>
          <a:bodyPr>
            <a:normAutofit/>
          </a:bodyPr>
          <a:lstStyle/>
          <a:p>
            <a:endParaRPr lang="en-US"/>
          </a:p>
        </p:txBody>
      </p:sp>
      <p:pic>
        <p:nvPicPr>
          <p:cNvPr id="5" name="图片 4"/>
          <p:cNvPicPr>
            <a:picLocks noChangeAspect="1"/>
          </p:cNvPicPr>
          <p:nvPr/>
        </p:nvPicPr>
        <p:blipFill>
          <a:blip r:embed="rId3"/>
          <a:stretch>
            <a:fillRect/>
          </a:stretch>
        </p:blipFill>
        <p:spPr>
          <a:xfrm>
            <a:off x="7898274" y="1905000"/>
            <a:ext cx="2792030" cy="4267200"/>
          </a:xfrm>
          <a:prstGeom prst="rect">
            <a:avLst/>
          </a:prstGeom>
        </p:spPr>
      </p:pic>
    </p:spTree>
    <p:extLst>
      <p:ext uri="{BB962C8B-B14F-4D97-AF65-F5344CB8AC3E}">
        <p14:creationId xmlns:p14="http://schemas.microsoft.com/office/powerpoint/2010/main" val="401845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Tracking – </a:t>
            </a:r>
            <a:r>
              <a:rPr lang="en-US" altLang="zh-CN" dirty="0" smtClean="0"/>
              <a:t>Contour Refinement</a:t>
            </a:r>
            <a:endParaRPr lang="en-US" dirty="0"/>
          </a:p>
        </p:txBody>
      </p:sp>
      <p:sp>
        <p:nvSpPr>
          <p:cNvPr id="3" name="Content Placeholder 2"/>
          <p:cNvSpPr>
            <a:spLocks noGrp="1"/>
          </p:cNvSpPr>
          <p:nvPr>
            <p:ph sz="half" idx="1"/>
          </p:nvPr>
        </p:nvSpPr>
        <p:spPr/>
        <p:txBody>
          <a:bodyPr>
            <a:normAutofit/>
          </a:bodyPr>
          <a:lstStyle/>
          <a:p>
            <a:r>
              <a:rPr lang="en-US" altLang="zh-CN" dirty="0"/>
              <a:t>Traversing the normal to find whether a point belong to the object or not</a:t>
            </a:r>
          </a:p>
          <a:p>
            <a:pPr lvl="1"/>
            <a:r>
              <a:rPr lang="en-US" altLang="zh-CN" dirty="0"/>
              <a:t>Reuse cluster in object selection</a:t>
            </a:r>
          </a:p>
          <a:p>
            <a:pPr lvl="1"/>
            <a:r>
              <a:rPr lang="en-US" altLang="zh-CN" dirty="0"/>
              <a:t>Random sampling for </a:t>
            </a:r>
            <a:r>
              <a:rPr lang="en-US" altLang="zh-CN" dirty="0" smtClean="0"/>
              <a:t>acceleration</a:t>
            </a:r>
          </a:p>
          <a:p>
            <a:r>
              <a:rPr lang="en-US" altLang="zh-CN" dirty="0" smtClean="0"/>
              <a:t>Alternative</a:t>
            </a:r>
          </a:p>
          <a:p>
            <a:pPr lvl="1"/>
            <a:r>
              <a:rPr lang="en-US" altLang="zh-CN" dirty="0" smtClean="0"/>
              <a:t>Dilation + object selection</a:t>
            </a:r>
            <a:endParaRPr lang="en-US" dirty="0" smtClean="0"/>
          </a:p>
          <a:p>
            <a:endParaRPr lang="en-US" dirty="0"/>
          </a:p>
        </p:txBody>
      </p:sp>
      <p:sp>
        <p:nvSpPr>
          <p:cNvPr id="4" name="Content Placeholder 3"/>
          <p:cNvSpPr>
            <a:spLocks noGrp="1"/>
          </p:cNvSpPr>
          <p:nvPr>
            <p:ph sz="half" idx="2"/>
          </p:nvPr>
        </p:nvSpPr>
        <p:spPr/>
        <p:txBody>
          <a:bodyPr>
            <a:normAutofit/>
          </a:bodyPr>
          <a:lstStyle/>
          <a:p>
            <a:endParaRPr lang="en-US"/>
          </a:p>
        </p:txBody>
      </p:sp>
      <p:pic>
        <p:nvPicPr>
          <p:cNvPr id="5" name="图片 4"/>
          <p:cNvPicPr>
            <a:picLocks noChangeAspect="1"/>
          </p:cNvPicPr>
          <p:nvPr/>
        </p:nvPicPr>
        <p:blipFill>
          <a:blip r:embed="rId3"/>
          <a:stretch>
            <a:fillRect/>
          </a:stretch>
        </p:blipFill>
        <p:spPr>
          <a:xfrm>
            <a:off x="7898274" y="1905000"/>
            <a:ext cx="2792030" cy="4267200"/>
          </a:xfrm>
          <a:prstGeom prst="rect">
            <a:avLst/>
          </a:prstGeom>
        </p:spPr>
      </p:pic>
    </p:spTree>
    <p:extLst>
      <p:ext uri="{BB962C8B-B14F-4D97-AF65-F5344CB8AC3E}">
        <p14:creationId xmlns:p14="http://schemas.microsoft.com/office/powerpoint/2010/main" val="156221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 - Overview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306389" y="1905000"/>
                <a:ext cx="4355975" cy="4267200"/>
              </a:xfrm>
            </p:spPr>
            <p:txBody>
              <a:bodyPr/>
              <a:lstStyle/>
              <a:p>
                <a:r>
                  <a:rPr lang="en-US" dirty="0" smtClean="0"/>
                  <a:t>Pixel mapping method</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rPr>
                      <m:t>𝑞</m:t>
                    </m:r>
                  </m:oMath>
                </a14:m>
                <a:endParaRPr lang="en-US" dirty="0" smtClean="0"/>
              </a:p>
              <a:p>
                <a:pPr lvl="1"/>
                <a:r>
                  <a:rPr lang="en-US" dirty="0" smtClean="0"/>
                  <a:t>Compare to patch-based method</a:t>
                </a:r>
                <a:endParaRPr lang="en-US" dirty="0"/>
              </a:p>
              <a:p>
                <a:r>
                  <a:rPr lang="en-US" dirty="0" smtClean="0"/>
                  <a:t>Minimize energy function</a:t>
                </a:r>
              </a:p>
              <a:p>
                <a:pPr lvl="1"/>
                <a14:m>
                  <m:oMath xmlns:m="http://schemas.openxmlformats.org/officeDocument/2006/math">
                    <m:func>
                      <m:funcPr>
                        <m:ctrlPr>
                          <a:rPr lang="en-US" b="1" i="1" smtClean="0">
                            <a:solidFill>
                              <a:srgbClr val="FFFF00"/>
                            </a:solidFill>
                            <a:latin typeface="Cambria Math" panose="02040503050406030204" pitchFamily="18" charset="0"/>
                          </a:rPr>
                        </m:ctrlPr>
                      </m:funcPr>
                      <m:fName>
                        <m:limLow>
                          <m:limLowPr>
                            <m:ctrlPr>
                              <a:rPr lang="en-US" b="1" i="1" smtClean="0">
                                <a:solidFill>
                                  <a:srgbClr val="FFFF00"/>
                                </a:solidFill>
                                <a:latin typeface="Cambria Math" panose="02040503050406030204" pitchFamily="18" charset="0"/>
                              </a:rPr>
                            </m:ctrlPr>
                          </m:limLowPr>
                          <m:e>
                            <m:r>
                              <a:rPr lang="en-US" b="1" i="0" smtClean="0">
                                <a:solidFill>
                                  <a:srgbClr val="FFFF00"/>
                                </a:solidFill>
                                <a:latin typeface="Cambria Math" panose="02040503050406030204" pitchFamily="18" charset="0"/>
                              </a:rPr>
                              <m:t>𝐦𝐢𝐧</m:t>
                            </m:r>
                          </m:e>
                          <m:lim>
                            <m:r>
                              <a:rPr lang="en-US" b="1" i="1" smtClean="0">
                                <a:solidFill>
                                  <a:srgbClr val="FFFF00"/>
                                </a:solidFill>
                                <a:latin typeface="Cambria Math" panose="02040503050406030204" pitchFamily="18" charset="0"/>
                              </a:rPr>
                              <m:t>𝒇</m:t>
                            </m:r>
                          </m:lim>
                        </m:limLow>
                      </m:fName>
                      <m:e>
                        <m:nary>
                          <m:naryPr>
                            <m:chr m:val="∑"/>
                            <m:supHide m:val="on"/>
                            <m:ctrlPr>
                              <a:rPr lang="en-US" b="1" i="1" smtClean="0">
                                <a:solidFill>
                                  <a:srgbClr val="FFFF00"/>
                                </a:solidFill>
                                <a:latin typeface="Cambria Math" panose="02040503050406030204" pitchFamily="18" charset="0"/>
                              </a:rPr>
                            </m:ctrlPr>
                          </m:naryPr>
                          <m:sub>
                            <m:r>
                              <m:rPr>
                                <m:brk m:alnAt="7"/>
                              </m:rPr>
                              <a:rPr lang="en-US" b="1" i="1" smtClean="0">
                                <a:solidFill>
                                  <a:srgbClr val="FFFF00"/>
                                </a:solidFill>
                                <a:latin typeface="Cambria Math" panose="02040503050406030204" pitchFamily="18" charset="0"/>
                              </a:rPr>
                              <m:t>𝒑</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𝑻</m:t>
                            </m:r>
                          </m:sub>
                          <m:sup/>
                          <m:e>
                            <m:r>
                              <a:rPr lang="en-US" b="1" i="1" smtClean="0">
                                <a:solidFill>
                                  <a:srgbClr val="FFFF00"/>
                                </a:solidFill>
                                <a:latin typeface="Cambria Math" panose="02040503050406030204" pitchFamily="18" charset="0"/>
                              </a:rPr>
                              <m:t>𝒄𝒐𝒔</m:t>
                            </m:r>
                            <m:sSub>
                              <m:sSubPr>
                                <m:ctrlPr>
                                  <a:rPr lang="en-US" b="1" i="1" smtClean="0">
                                    <a:solidFill>
                                      <a:srgbClr val="FFFF00"/>
                                    </a:solidFill>
                                    <a:latin typeface="Cambria Math" panose="02040503050406030204" pitchFamily="18" charset="0"/>
                                  </a:rPr>
                                </m:ctrlPr>
                              </m:sSubPr>
                              <m:e>
                                <m:r>
                                  <a:rPr lang="en-US" b="1" i="1" smtClean="0">
                                    <a:solidFill>
                                      <a:srgbClr val="FFFF00"/>
                                    </a:solidFill>
                                    <a:latin typeface="Cambria Math" panose="02040503050406030204" pitchFamily="18" charset="0"/>
                                  </a:rPr>
                                  <m:t>𝒕</m:t>
                                </m:r>
                              </m:e>
                              <m:sub>
                                <m:r>
                                  <a:rPr lang="en-US" b="1" i="1" smtClean="0">
                                    <a:solidFill>
                                      <a:srgbClr val="FFFF00"/>
                                    </a:solidFill>
                                    <a:latin typeface="Cambria Math" panose="02040503050406030204" pitchFamily="18" charset="0"/>
                                  </a:rPr>
                                  <m:t>𝜶</m:t>
                                </m:r>
                              </m:sub>
                            </m:sSub>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𝒑</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𝒇</m:t>
                            </m:r>
                            <m:r>
                              <a:rPr lang="en-US" b="1" i="1" smtClean="0">
                                <a:solidFill>
                                  <a:srgbClr val="FFFF00"/>
                                </a:solidFill>
                                <a:latin typeface="Cambria Math" panose="02040503050406030204" pitchFamily="18" charset="0"/>
                              </a:rPr>
                              <m:t>)</m:t>
                            </m:r>
                          </m:e>
                        </m:nary>
                      </m:e>
                    </m:func>
                  </m:oMath>
                </a14:m>
                <a:endParaRPr lang="en-US" b="1" dirty="0"/>
              </a:p>
              <a:p>
                <a14:m>
                  <m:oMath xmlns:m="http://schemas.openxmlformats.org/officeDocument/2006/math">
                    <m:r>
                      <a:rPr lang="en-US" b="0" i="1" smtClean="0">
                        <a:latin typeface="Cambria Math" panose="02040503050406030204" pitchFamily="18" charset="0"/>
                      </a:rPr>
                      <m:t>𝑐𝑜𝑠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e>
                    </m:d>
                    <m:r>
                      <a:rPr lang="en-US" b="0" i="1" smtClean="0">
                        <a:latin typeface="Cambria Math" panose="02040503050406030204" pitchFamily="18" charset="0"/>
                      </a:rPr>
                      <m:t>=</m:t>
                    </m:r>
                    <m:sSub>
                      <m:sSubPr>
                        <m:ctrlPr>
                          <a:rPr lang="en-US" b="0" i="1" smtClean="0">
                            <a:solidFill>
                              <a:schemeClr val="accent5">
                                <a:lumMod val="60000"/>
                                <a:lumOff val="40000"/>
                              </a:schemeClr>
                            </a:solidFill>
                            <a:latin typeface="Cambria Math" panose="02040503050406030204" pitchFamily="18" charset="0"/>
                          </a:rPr>
                        </m:ctrlPr>
                      </m:sSubPr>
                      <m:e>
                        <m:r>
                          <a:rPr lang="en-US" b="0" i="1" smtClean="0">
                            <a:solidFill>
                              <a:schemeClr val="accent5">
                                <a:lumMod val="60000"/>
                                <a:lumOff val="40000"/>
                              </a:schemeClr>
                            </a:solidFill>
                            <a:latin typeface="Cambria Math" panose="02040503050406030204" pitchFamily="18" charset="0"/>
                          </a:rPr>
                          <m:t>𝛼</m:t>
                        </m:r>
                      </m:e>
                      <m:sub>
                        <m:r>
                          <a:rPr lang="en-US" b="0" i="1" smtClean="0">
                            <a:solidFill>
                              <a:schemeClr val="accent5">
                                <a:lumMod val="60000"/>
                                <a:lumOff val="40000"/>
                              </a:schemeClr>
                            </a:solidFill>
                            <a:latin typeface="Cambria Math" panose="02040503050406030204" pitchFamily="18" charset="0"/>
                          </a:rPr>
                          <m:t>𝑠</m:t>
                        </m:r>
                      </m:sub>
                    </m:sSub>
                    <m:r>
                      <a:rPr lang="en-US" b="0" i="1" smtClean="0">
                        <a:solidFill>
                          <a:schemeClr val="accent5">
                            <a:lumMod val="60000"/>
                            <a:lumOff val="40000"/>
                          </a:schemeClr>
                        </a:solidFill>
                        <a:latin typeface="Cambria Math" panose="02040503050406030204" pitchFamily="18" charset="0"/>
                      </a:rPr>
                      <m:t>𝑐𝑜𝑠</m:t>
                    </m:r>
                    <m:sSub>
                      <m:sSubPr>
                        <m:ctrlPr>
                          <a:rPr lang="en-US" b="0" i="1" smtClean="0">
                            <a:solidFill>
                              <a:schemeClr val="accent5">
                                <a:lumMod val="60000"/>
                                <a:lumOff val="40000"/>
                              </a:schemeClr>
                            </a:solidFill>
                            <a:latin typeface="Cambria Math" panose="02040503050406030204" pitchFamily="18" charset="0"/>
                          </a:rPr>
                        </m:ctrlPr>
                      </m:sSubPr>
                      <m:e>
                        <m:r>
                          <a:rPr lang="en-US" b="0" i="1" smtClean="0">
                            <a:solidFill>
                              <a:schemeClr val="accent5">
                                <a:lumMod val="60000"/>
                                <a:lumOff val="40000"/>
                              </a:schemeClr>
                            </a:solidFill>
                            <a:latin typeface="Cambria Math" panose="02040503050406030204" pitchFamily="18" charset="0"/>
                          </a:rPr>
                          <m:t>𝑡</m:t>
                        </m:r>
                      </m:e>
                      <m:sub>
                        <m:r>
                          <a:rPr lang="en-US" b="0" i="1" smtClean="0">
                            <a:solidFill>
                              <a:schemeClr val="accent5">
                                <a:lumMod val="60000"/>
                                <a:lumOff val="40000"/>
                              </a:schemeClr>
                            </a:solidFill>
                            <a:latin typeface="Cambria Math" panose="02040503050406030204" pitchFamily="18" charset="0"/>
                          </a:rPr>
                          <m:t>𝑠𝑝𝑎𝑡𝑖𝑎𝑙</m:t>
                        </m:r>
                      </m:sub>
                    </m:sSub>
                    <m:d>
                      <m:dPr>
                        <m:ctrlPr>
                          <a:rPr lang="en-US" b="0" i="1" smtClean="0">
                            <a:solidFill>
                              <a:schemeClr val="accent5">
                                <a:lumMod val="60000"/>
                                <a:lumOff val="40000"/>
                              </a:schemeClr>
                            </a:solidFill>
                            <a:latin typeface="Cambria Math" panose="02040503050406030204" pitchFamily="18" charset="0"/>
                          </a:rPr>
                        </m:ctrlPr>
                      </m:dPr>
                      <m:e>
                        <m:r>
                          <a:rPr lang="en-US" b="0" i="1" smtClean="0">
                            <a:solidFill>
                              <a:schemeClr val="accent5">
                                <a:lumMod val="60000"/>
                                <a:lumOff val="40000"/>
                              </a:schemeClr>
                            </a:solidFill>
                            <a:latin typeface="Cambria Math" panose="02040503050406030204" pitchFamily="18" charset="0"/>
                          </a:rPr>
                          <m:t>𝑝</m:t>
                        </m:r>
                        <m:r>
                          <a:rPr lang="en-US" b="0" i="1" smtClean="0">
                            <a:solidFill>
                              <a:schemeClr val="accent5">
                                <a:lumMod val="60000"/>
                                <a:lumOff val="40000"/>
                              </a:schemeClr>
                            </a:solidFill>
                            <a:latin typeface="Cambria Math" panose="02040503050406030204" pitchFamily="18" charset="0"/>
                          </a:rPr>
                          <m:t>,</m:t>
                        </m:r>
                        <m:r>
                          <a:rPr lang="en-US" b="0" i="1" smtClean="0">
                            <a:solidFill>
                              <a:schemeClr val="accent5">
                                <a:lumMod val="60000"/>
                                <a:lumOff val="40000"/>
                              </a:schemeClr>
                            </a:solidFill>
                            <a:latin typeface="Cambria Math" panose="02040503050406030204" pitchFamily="18" charset="0"/>
                          </a:rPr>
                          <m:t>𝑓</m:t>
                        </m:r>
                      </m:e>
                    </m:d>
                    <m:r>
                      <a:rPr lang="en-US" b="0" i="1" smtClean="0">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𝛼</m:t>
                        </m:r>
                      </m:e>
                      <m:sub>
                        <m:r>
                          <a:rPr lang="en-US" b="0" i="1" smtClean="0">
                            <a:solidFill>
                              <a:srgbClr val="00B0F0"/>
                            </a:solidFill>
                            <a:latin typeface="Cambria Math" panose="02040503050406030204" pitchFamily="18" charset="0"/>
                          </a:rPr>
                          <m:t>𝑎</m:t>
                        </m:r>
                      </m:sub>
                    </m:sSub>
                    <m:r>
                      <a:rPr lang="en-US" b="0" i="1" smtClean="0">
                        <a:solidFill>
                          <a:srgbClr val="00B0F0"/>
                        </a:solidFill>
                        <a:latin typeface="Cambria Math" panose="02040503050406030204" pitchFamily="18" charset="0"/>
                      </a:rPr>
                      <m:t>𝑐𝑜𝑠</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𝑡</m:t>
                        </m:r>
                      </m:e>
                      <m:sub>
                        <m:r>
                          <a:rPr lang="en-US" b="0" i="1" smtClean="0">
                            <a:solidFill>
                              <a:srgbClr val="00B0F0"/>
                            </a:solidFill>
                            <a:latin typeface="Cambria Math" panose="02040503050406030204" pitchFamily="18" charset="0"/>
                          </a:rPr>
                          <m:t>𝑎𝑝𝑝𝑒𝑎𝑟</m:t>
                        </m:r>
                      </m:sub>
                    </m:sSub>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𝑝</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𝑓</m:t>
                        </m:r>
                      </m:e>
                    </m:d>
                    <m:r>
                      <a:rPr lang="en-US" b="0" i="1" smtClean="0">
                        <a:latin typeface="Cambria Math" panose="02040503050406030204" pitchFamily="18" charset="0"/>
                      </a:rPr>
                      <m:t>+</m:t>
                    </m:r>
                    <m:sSub>
                      <m:sSubPr>
                        <m:ctrlPr>
                          <a:rPr lang="en-US" b="0" i="1" smtClean="0">
                            <a:solidFill>
                              <a:srgbClr val="92D050"/>
                            </a:solidFill>
                            <a:latin typeface="Cambria Math" panose="02040503050406030204" pitchFamily="18" charset="0"/>
                          </a:rPr>
                        </m:ctrlPr>
                      </m:sSubPr>
                      <m:e>
                        <m:r>
                          <a:rPr lang="en-US" b="0" i="1" smtClean="0">
                            <a:solidFill>
                              <a:srgbClr val="92D050"/>
                            </a:solidFill>
                            <a:latin typeface="Cambria Math" panose="02040503050406030204" pitchFamily="18" charset="0"/>
                          </a:rPr>
                          <m:t>𝛼</m:t>
                        </m:r>
                      </m:e>
                      <m:sub>
                        <m:r>
                          <a:rPr lang="en-US" b="0" i="1" smtClean="0">
                            <a:solidFill>
                              <a:srgbClr val="92D050"/>
                            </a:solidFill>
                            <a:latin typeface="Cambria Math" panose="02040503050406030204" pitchFamily="18" charset="0"/>
                          </a:rPr>
                          <m:t>𝑐</m:t>
                        </m:r>
                      </m:sub>
                    </m:sSub>
                    <m:r>
                      <a:rPr lang="en-US" b="0" i="1" smtClean="0">
                        <a:solidFill>
                          <a:srgbClr val="92D050"/>
                        </a:solidFill>
                        <a:latin typeface="Cambria Math" panose="02040503050406030204" pitchFamily="18" charset="0"/>
                      </a:rPr>
                      <m:t>𝑐𝑜𝑠</m:t>
                    </m:r>
                    <m:sSub>
                      <m:sSubPr>
                        <m:ctrlPr>
                          <a:rPr lang="en-US" b="0" i="1" smtClean="0">
                            <a:solidFill>
                              <a:srgbClr val="92D050"/>
                            </a:solidFill>
                            <a:latin typeface="Cambria Math" panose="02040503050406030204" pitchFamily="18" charset="0"/>
                          </a:rPr>
                        </m:ctrlPr>
                      </m:sSubPr>
                      <m:e>
                        <m:r>
                          <a:rPr lang="en-US" b="0" i="1" smtClean="0">
                            <a:solidFill>
                              <a:srgbClr val="92D050"/>
                            </a:solidFill>
                            <a:latin typeface="Cambria Math" panose="02040503050406030204" pitchFamily="18" charset="0"/>
                          </a:rPr>
                          <m:t>𝑡</m:t>
                        </m:r>
                      </m:e>
                      <m:sub>
                        <m:r>
                          <a:rPr lang="en-US" b="0" i="1" smtClean="0">
                            <a:solidFill>
                              <a:srgbClr val="92D050"/>
                            </a:solidFill>
                            <a:latin typeface="Cambria Math" panose="02040503050406030204" pitchFamily="18" charset="0"/>
                          </a:rPr>
                          <m:t>𝑐𝑜𝑛𝑠𝑡𝑟</m:t>
                        </m:r>
                      </m:sub>
                    </m:sSub>
                    <m:r>
                      <a:rPr lang="en-US" b="0" i="1" smtClean="0">
                        <a:solidFill>
                          <a:srgbClr val="92D050"/>
                        </a:solidFill>
                        <a:latin typeface="Cambria Math" panose="02040503050406030204" pitchFamily="18" charset="0"/>
                      </a:rPr>
                      <m:t>(</m:t>
                    </m:r>
                    <m:r>
                      <a:rPr lang="en-US" b="0" i="1" smtClean="0">
                        <a:solidFill>
                          <a:srgbClr val="92D050"/>
                        </a:solidFill>
                        <a:latin typeface="Cambria Math" panose="02040503050406030204" pitchFamily="18" charset="0"/>
                      </a:rPr>
                      <m:t>𝑝</m:t>
                    </m:r>
                    <m:r>
                      <a:rPr lang="en-US" b="0" i="1" smtClean="0">
                        <a:solidFill>
                          <a:srgbClr val="92D050"/>
                        </a:solidFill>
                        <a:latin typeface="Cambria Math" panose="02040503050406030204" pitchFamily="18" charset="0"/>
                      </a:rPr>
                      <m:t>,</m:t>
                    </m:r>
                    <m:r>
                      <a:rPr lang="en-US" b="0" i="1" smtClean="0">
                        <a:solidFill>
                          <a:srgbClr val="92D050"/>
                        </a:solidFill>
                        <a:latin typeface="Cambria Math" panose="02040503050406030204" pitchFamily="18" charset="0"/>
                      </a:rPr>
                      <m:t>𝑓</m:t>
                    </m:r>
                    <m:r>
                      <a:rPr lang="en-US" b="0" i="1" smtClean="0">
                        <a:solidFill>
                          <a:srgbClr val="92D050"/>
                        </a:solidFill>
                        <a:latin typeface="Cambria Math" panose="02040503050406030204" pitchFamily="18" charset="0"/>
                      </a:rPr>
                      <m:t>)</m:t>
                    </m:r>
                  </m:oMath>
                </a14:m>
                <a:endParaRPr lang="en-US" dirty="0">
                  <a:solidFill>
                    <a:srgbClr val="92D05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306389" y="1905000"/>
                <a:ext cx="4355975" cy="4267200"/>
              </a:xfrm>
              <a:blipFill rotWithShape="0">
                <a:blip r:embed="rId2"/>
                <a:stretch>
                  <a:fillRect l="-1818" t="-2000"/>
                </a:stretch>
              </a:blipFill>
            </p:spPr>
            <p:txBody>
              <a:bodyPr/>
              <a:lstStyle/>
              <a:p>
                <a:r>
                  <a:rPr lang="en-US">
                    <a:noFill/>
                  </a:rPr>
                  <a:t> </a:t>
                </a:r>
              </a:p>
            </p:txBody>
          </p:sp>
        </mc:Fallback>
      </mc:AlternateContent>
      <p:sp>
        <p:nvSpPr>
          <p:cNvPr id="7" name="Content Placeholder 6"/>
          <p:cNvSpPr>
            <a:spLocks noGrp="1"/>
          </p:cNvSpPr>
          <p:nvPr>
            <p:ph sz="half" idx="2"/>
          </p:nvPr>
        </p:nvSpPr>
        <p:spPr/>
        <p:txBody>
          <a:bodyPr/>
          <a:lstStyle/>
          <a:p>
            <a:r>
              <a:rPr lang="en-US" dirty="0" smtClean="0"/>
              <a:t>Multi-resolution</a:t>
            </a:r>
            <a:endParaRPr lang="en-US" dirty="0"/>
          </a:p>
        </p:txBody>
      </p:sp>
      <p:pic>
        <p:nvPicPr>
          <p:cNvPr id="5" name="Picture 4"/>
          <p:cNvPicPr>
            <a:picLocks noChangeAspect="1"/>
          </p:cNvPicPr>
          <p:nvPr/>
        </p:nvPicPr>
        <p:blipFill>
          <a:blip r:embed="rId3"/>
          <a:stretch>
            <a:fillRect/>
          </a:stretch>
        </p:blipFill>
        <p:spPr>
          <a:xfrm>
            <a:off x="5640932" y="2512816"/>
            <a:ext cx="6378797" cy="3659384"/>
          </a:xfrm>
          <a:prstGeom prst="rect">
            <a:avLst/>
          </a:prstGeom>
        </p:spPr>
      </p:pic>
    </p:spTree>
    <p:extLst>
      <p:ext uri="{BB962C8B-B14F-4D97-AF65-F5344CB8AC3E}">
        <p14:creationId xmlns:p14="http://schemas.microsoft.com/office/powerpoint/2010/main" val="36709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a:t>
            </a:r>
            <a:r>
              <a:rPr lang="en-US" altLang="zh-CN" dirty="0" smtClean="0"/>
              <a:t>g – Cost Terms</a:t>
            </a:r>
            <a:endParaRPr lang="en-US" dirty="0"/>
          </a:p>
        </p:txBody>
      </p:sp>
      <p:sp>
        <p:nvSpPr>
          <p:cNvPr id="3" name="Content Placeholder 2"/>
          <p:cNvSpPr>
            <a:spLocks noGrp="1"/>
          </p:cNvSpPr>
          <p:nvPr>
            <p:ph sz="half" idx="1"/>
          </p:nvPr>
        </p:nvSpPr>
        <p:spPr/>
        <p:txBody>
          <a:bodyPr/>
          <a:lstStyle/>
          <a:p>
            <a:r>
              <a:rPr lang="en-US" dirty="0" smtClean="0"/>
              <a:t>Spatial cost</a:t>
            </a:r>
          </a:p>
          <a:p>
            <a:endParaRPr lang="en-US" dirty="0"/>
          </a:p>
          <a:p>
            <a:endParaRPr lang="en-US" dirty="0" smtClean="0"/>
          </a:p>
          <a:p>
            <a:endParaRPr lang="en-US" dirty="0"/>
          </a:p>
          <a:p>
            <a:endParaRPr lang="en-US" dirty="0" smtClean="0"/>
          </a:p>
          <a:p>
            <a:endParaRPr lang="en-US" dirty="0"/>
          </a:p>
        </p:txBody>
      </p:sp>
      <p:sp>
        <p:nvSpPr>
          <p:cNvPr id="4" name="Content Placeholder 3"/>
          <p:cNvSpPr>
            <a:spLocks noGrp="1"/>
          </p:cNvSpPr>
          <p:nvPr>
            <p:ph sz="half" idx="2"/>
          </p:nvPr>
        </p:nvSpPr>
        <p:spPr/>
        <p:txBody>
          <a:bodyPr/>
          <a:lstStyle/>
          <a:p>
            <a:r>
              <a:rPr lang="en-US" dirty="0"/>
              <a:t>Appearance cost</a:t>
            </a:r>
          </a:p>
          <a:p>
            <a:endParaRPr lang="en-US" dirty="0"/>
          </a:p>
        </p:txBody>
      </p:sp>
      <p:pic>
        <p:nvPicPr>
          <p:cNvPr id="6" name="Picture 5"/>
          <p:cNvPicPr>
            <a:picLocks noChangeAspect="1"/>
          </p:cNvPicPr>
          <p:nvPr/>
        </p:nvPicPr>
        <p:blipFill>
          <a:blip r:embed="rId2"/>
          <a:stretch>
            <a:fillRect/>
          </a:stretch>
        </p:blipFill>
        <p:spPr>
          <a:xfrm>
            <a:off x="1000210" y="5460829"/>
            <a:ext cx="4947978" cy="720080"/>
          </a:xfrm>
          <a:prstGeom prst="rect">
            <a:avLst/>
          </a:prstGeom>
        </p:spPr>
      </p:pic>
      <p:pic>
        <p:nvPicPr>
          <p:cNvPr id="7" name="Picture 6"/>
          <p:cNvPicPr>
            <a:picLocks noChangeAspect="1"/>
          </p:cNvPicPr>
          <p:nvPr/>
        </p:nvPicPr>
        <p:blipFill>
          <a:blip r:embed="rId3"/>
          <a:stretch>
            <a:fillRect/>
          </a:stretch>
        </p:blipFill>
        <p:spPr>
          <a:xfrm>
            <a:off x="6246815" y="5474521"/>
            <a:ext cx="5817439" cy="710208"/>
          </a:xfrm>
          <a:prstGeom prst="rect">
            <a:avLst/>
          </a:prstGeom>
        </p:spPr>
      </p:pic>
      <p:pic>
        <p:nvPicPr>
          <p:cNvPr id="8" name="Content Placeholder 4"/>
          <p:cNvPicPr>
            <a:picLocks noChangeAspect="1"/>
          </p:cNvPicPr>
          <p:nvPr/>
        </p:nvPicPr>
        <p:blipFill rotWithShape="1">
          <a:blip r:embed="rId4"/>
          <a:srcRect l="2174"/>
          <a:stretch/>
        </p:blipFill>
        <p:spPr>
          <a:xfrm>
            <a:off x="1896008" y="2419725"/>
            <a:ext cx="3672408" cy="2736304"/>
          </a:xfrm>
          <a:prstGeom prst="rect">
            <a:avLst/>
          </a:prstGeom>
        </p:spPr>
      </p:pic>
      <p:pic>
        <p:nvPicPr>
          <p:cNvPr id="9" name="Picture 8"/>
          <p:cNvPicPr>
            <a:picLocks noChangeAspect="1"/>
          </p:cNvPicPr>
          <p:nvPr/>
        </p:nvPicPr>
        <p:blipFill rotWithShape="1">
          <a:blip r:embed="rId5"/>
          <a:srcRect l="2222" t="629" r="2224" b="-629"/>
          <a:stretch/>
        </p:blipFill>
        <p:spPr>
          <a:xfrm>
            <a:off x="6620410" y="2420888"/>
            <a:ext cx="3672408" cy="2736304"/>
          </a:xfrm>
          <a:prstGeom prst="rect">
            <a:avLst/>
          </a:prstGeom>
        </p:spPr>
      </p:pic>
    </p:spTree>
    <p:extLst>
      <p:ext uri="{BB962C8B-B14F-4D97-AF65-F5344CB8AC3E}">
        <p14:creationId xmlns:p14="http://schemas.microsoft.com/office/powerpoint/2010/main" val="19328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 – Cost Terms</a:t>
            </a:r>
            <a:endParaRPr lang="en-US" dirty="0"/>
          </a:p>
        </p:txBody>
      </p:sp>
      <p:sp>
        <p:nvSpPr>
          <p:cNvPr id="3" name="Content Placeholder 2"/>
          <p:cNvSpPr>
            <a:spLocks noGrp="1"/>
          </p:cNvSpPr>
          <p:nvPr>
            <p:ph sz="half" idx="1"/>
          </p:nvPr>
        </p:nvSpPr>
        <p:spPr>
          <a:xfrm>
            <a:off x="6245935" y="1905000"/>
            <a:ext cx="4419599" cy="4267200"/>
          </a:xfrm>
        </p:spPr>
        <p:txBody>
          <a:bodyPr/>
          <a:lstStyle/>
          <a:p>
            <a:r>
              <a:rPr lang="en-US" dirty="0" smtClean="0"/>
              <a:t>Line constraint</a:t>
            </a:r>
          </a:p>
          <a:p>
            <a:pPr lvl="1"/>
            <a:r>
              <a:rPr lang="en-US" dirty="0" smtClean="0"/>
              <a:t>Preserves important edge</a:t>
            </a:r>
          </a:p>
          <a:p>
            <a:pPr lvl="1"/>
            <a:r>
              <a:rPr lang="en-US" dirty="0" smtClean="0"/>
              <a:t>Detected + user selected lines</a:t>
            </a:r>
            <a:endParaRPr lang="en-US" dirty="0"/>
          </a:p>
          <a:p>
            <a:endParaRPr lang="en-US" dirty="0" smtClean="0"/>
          </a:p>
          <a:p>
            <a:endParaRPr lang="en-US" dirty="0"/>
          </a:p>
        </p:txBody>
      </p:sp>
      <p:pic>
        <p:nvPicPr>
          <p:cNvPr id="7" name="Content Placeholder 6"/>
          <p:cNvPicPr>
            <a:picLocks noGrp="1" noChangeAspect="1"/>
          </p:cNvPicPr>
          <p:nvPr>
            <p:ph sz="half" idx="2"/>
          </p:nvPr>
        </p:nvPicPr>
        <p:blipFill>
          <a:blip r:embed="rId2"/>
          <a:stretch>
            <a:fillRect/>
          </a:stretch>
        </p:blipFill>
        <p:spPr>
          <a:xfrm>
            <a:off x="2026970" y="5391665"/>
            <a:ext cx="8437930" cy="905218"/>
          </a:xfrm>
          <a:prstGeom prst="rect">
            <a:avLst/>
          </a:prstGeom>
        </p:spPr>
      </p:pic>
      <p:pic>
        <p:nvPicPr>
          <p:cNvPr id="6" name="Picture 5"/>
          <p:cNvPicPr>
            <a:picLocks noChangeAspect="1"/>
          </p:cNvPicPr>
          <p:nvPr/>
        </p:nvPicPr>
        <p:blipFill>
          <a:blip r:embed="rId3"/>
          <a:stretch>
            <a:fillRect/>
          </a:stretch>
        </p:blipFill>
        <p:spPr>
          <a:xfrm>
            <a:off x="1532906" y="2065288"/>
            <a:ext cx="4590628" cy="2952328"/>
          </a:xfrm>
          <a:prstGeom prst="rect">
            <a:avLst/>
          </a:prstGeom>
        </p:spPr>
      </p:pic>
      <p:pic>
        <p:nvPicPr>
          <p:cNvPr id="8" name="Picture 7"/>
          <p:cNvPicPr>
            <a:picLocks noChangeAspect="1"/>
          </p:cNvPicPr>
          <p:nvPr/>
        </p:nvPicPr>
        <p:blipFill>
          <a:blip r:embed="rId4"/>
          <a:stretch>
            <a:fillRect/>
          </a:stretch>
        </p:blipFill>
        <p:spPr>
          <a:xfrm>
            <a:off x="6526460" y="3331691"/>
            <a:ext cx="4600575" cy="1685925"/>
          </a:xfrm>
          <a:prstGeom prst="rect">
            <a:avLst/>
          </a:prstGeom>
        </p:spPr>
      </p:pic>
    </p:spTree>
    <p:extLst>
      <p:ext uri="{BB962C8B-B14F-4D97-AF65-F5344CB8AC3E}">
        <p14:creationId xmlns:p14="http://schemas.microsoft.com/office/powerpoint/2010/main" val="273780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 – Mapping Forwarding</a:t>
            </a:r>
            <a:endParaRPr lang="en-US" dirty="0"/>
          </a:p>
        </p:txBody>
      </p:sp>
      <p:pic>
        <p:nvPicPr>
          <p:cNvPr id="5" name="Content Placeholder 4"/>
          <p:cNvPicPr>
            <a:picLocks noGrp="1" noChangeAspect="1"/>
          </p:cNvPicPr>
          <p:nvPr>
            <p:ph sz="half" idx="1"/>
          </p:nvPr>
        </p:nvPicPr>
        <p:blipFill rotWithShape="1">
          <a:blip r:embed="rId2"/>
          <a:srcRect l="2216" t="4921" r="657"/>
          <a:stretch/>
        </p:blipFill>
        <p:spPr>
          <a:xfrm>
            <a:off x="837827" y="2060848"/>
            <a:ext cx="5400601" cy="2748136"/>
          </a:xfrm>
          <a:prstGeom prst="rect">
            <a:avLst/>
          </a:prstGeom>
        </p:spPr>
      </p:pic>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14:m>
                  <m:oMath xmlns:m="http://schemas.openxmlformats.org/officeDocument/2006/math">
                    <m:r>
                      <a:rPr lang="en-US" i="1" dirty="0" smtClean="0">
                        <a:solidFill>
                          <a:srgbClr val="00B0F0"/>
                        </a:solidFill>
                        <a:latin typeface="Cambria Math" panose="02040503050406030204" pitchFamily="18" charset="0"/>
                      </a:rPr>
                      <m:t>𝐻</m:t>
                    </m:r>
                  </m:oMath>
                </a14:m>
                <a:r>
                  <a:rPr lang="en-US" dirty="0" smtClean="0"/>
                  <a:t> is the </a:t>
                </a:r>
                <a:r>
                  <a:rPr lang="en-US" dirty="0" err="1" smtClean="0"/>
                  <a:t>homography</a:t>
                </a:r>
                <a:r>
                  <a:rPr lang="en-US" dirty="0" smtClean="0"/>
                  <a:t> between two contours </a:t>
                </a:r>
              </a:p>
              <a:p>
                <a14:m>
                  <m:oMath xmlns:m="http://schemas.openxmlformats.org/officeDocument/2006/math">
                    <m:sSup>
                      <m:sSupPr>
                        <m:ctrlPr>
                          <a:rPr lang="en-US" b="0" i="1" smtClean="0">
                            <a:solidFill>
                              <a:srgbClr val="00B0F0"/>
                            </a:solidFill>
                            <a:latin typeface="Cambria Math" panose="02040503050406030204" pitchFamily="18" charset="0"/>
                          </a:rPr>
                        </m:ctrlPr>
                      </m:sSupPr>
                      <m:e>
                        <m:r>
                          <a:rPr lang="en-US" b="0" i="1" smtClean="0">
                            <a:solidFill>
                              <a:srgbClr val="00B0F0"/>
                            </a:solidFill>
                            <a:latin typeface="Cambria Math" panose="02040503050406030204" pitchFamily="18" charset="0"/>
                          </a:rPr>
                          <m:t>𝑓</m:t>
                        </m:r>
                      </m:e>
                      <m:sup>
                        <m:r>
                          <a:rPr lang="en-US" b="0" i="1" smtClean="0">
                            <a:solidFill>
                              <a:srgbClr val="00B0F0"/>
                            </a:solidFill>
                            <a:latin typeface="Cambria Math" panose="02040503050406030204" pitchFamily="18" charset="0"/>
                          </a:rPr>
                          <m:t>𝑛</m:t>
                        </m:r>
                        <m:r>
                          <a:rPr lang="en-US" b="0" i="1" smtClean="0">
                            <a:solidFill>
                              <a:srgbClr val="00B0F0"/>
                            </a:solidFill>
                            <a:latin typeface="Cambria Math" panose="02040503050406030204" pitchFamily="18" charset="0"/>
                          </a:rPr>
                          <m:t>−1</m:t>
                        </m:r>
                      </m:sup>
                    </m:sSup>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𝑝</m:t>
                    </m:r>
                    <m:r>
                      <a:rPr lang="en-US" b="0" i="1" smtClean="0">
                        <a:solidFill>
                          <a:srgbClr val="00B0F0"/>
                        </a:solidFill>
                        <a:latin typeface="Cambria Math" panose="02040503050406030204" pitchFamily="18" charset="0"/>
                      </a:rPr>
                      <m:t>)</m:t>
                    </m:r>
                  </m:oMath>
                </a14:m>
                <a:r>
                  <a:rPr lang="en-US" dirty="0" smtClean="0"/>
                  <a:t> is the mapping for frame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dirty="0" smtClean="0"/>
              </a:p>
              <a:p>
                <a14:m>
                  <m:oMath xmlns:m="http://schemas.openxmlformats.org/officeDocument/2006/math">
                    <m:acc>
                      <m:accPr>
                        <m:chr m:val="̂"/>
                        <m:ctrlPr>
                          <a:rPr lang="en-US" i="1" smtClean="0">
                            <a:solidFill>
                              <a:srgbClr val="00B0F0"/>
                            </a:solidFill>
                            <a:latin typeface="Cambria Math" panose="02040503050406030204" pitchFamily="18" charset="0"/>
                          </a:rPr>
                        </m:ctrlPr>
                      </m:accPr>
                      <m:e>
                        <m:sSup>
                          <m:sSupPr>
                            <m:ctrlPr>
                              <a:rPr lang="en-US" b="0" i="1" smtClean="0">
                                <a:solidFill>
                                  <a:srgbClr val="00B0F0"/>
                                </a:solidFill>
                                <a:latin typeface="Cambria Math" panose="02040503050406030204" pitchFamily="18" charset="0"/>
                              </a:rPr>
                            </m:ctrlPr>
                          </m:sSupPr>
                          <m:e>
                            <m:r>
                              <a:rPr lang="en-US" b="0" i="1" smtClean="0">
                                <a:solidFill>
                                  <a:srgbClr val="00B0F0"/>
                                </a:solidFill>
                                <a:latin typeface="Cambria Math" panose="02040503050406030204" pitchFamily="18" charset="0"/>
                              </a:rPr>
                              <m:t>𝑓</m:t>
                            </m:r>
                          </m:e>
                          <m:sup>
                            <m:r>
                              <a:rPr lang="en-US" b="0" i="1" smtClean="0">
                                <a:solidFill>
                                  <a:srgbClr val="00B0F0"/>
                                </a:solidFill>
                                <a:latin typeface="Cambria Math" panose="02040503050406030204" pitchFamily="18" charset="0"/>
                              </a:rPr>
                              <m:t>𝑛</m:t>
                            </m:r>
                          </m:sup>
                        </m:sSup>
                      </m:e>
                    </m:acc>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𝑝</m:t>
                    </m:r>
                    <m:r>
                      <a:rPr lang="en-US" b="0" i="1" smtClean="0">
                        <a:solidFill>
                          <a:srgbClr val="00B0F0"/>
                        </a:solidFill>
                        <a:latin typeface="Cambria Math" panose="02040503050406030204" pitchFamily="18" charset="0"/>
                      </a:rPr>
                      <m:t>)</m:t>
                    </m:r>
                  </m:oMath>
                </a14:m>
                <a:r>
                  <a:rPr lang="en-US" dirty="0" smtClean="0"/>
                  <a:t> is the initial guess for frame </a:t>
                </a:r>
                <a14:m>
                  <m:oMath xmlns:m="http://schemas.openxmlformats.org/officeDocument/2006/math">
                    <m:r>
                      <a:rPr lang="en-US" i="1" dirty="0" smtClean="0">
                        <a:latin typeface="Cambria Math" panose="02040503050406030204" pitchFamily="18" charset="0"/>
                      </a:rPr>
                      <m:t>𝑛</m:t>
                    </m:r>
                  </m:oMath>
                </a14:m>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rotWithShape="0">
                <a:blip r:embed="rId3"/>
                <a:stretch>
                  <a:fillRect l="-1931" t="-2000" r="-138"/>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720924" y="5080429"/>
            <a:ext cx="3634406" cy="1012867"/>
          </a:xfrm>
          <a:prstGeom prst="rect">
            <a:avLst/>
          </a:prstGeom>
        </p:spPr>
      </p:pic>
    </p:spTree>
    <p:extLst>
      <p:ext uri="{BB962C8B-B14F-4D97-AF65-F5344CB8AC3E}">
        <p14:creationId xmlns:p14="http://schemas.microsoft.com/office/powerpoint/2010/main" val="46920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61191"/>
            <a:ext cx="9143998" cy="1020762"/>
          </a:xfrm>
        </p:spPr>
        <p:txBody>
          <a:bodyPr/>
          <a:lstStyle/>
          <a:p>
            <a:r>
              <a:rPr lang="en-US" dirty="0" smtClean="0"/>
              <a:t>Inpainting – Reference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522413" y="1905000"/>
                <a:ext cx="4644007" cy="4764360"/>
              </a:xfrm>
            </p:spPr>
            <p:txBody>
              <a:bodyPr>
                <a:normAutofit/>
              </a:bodyPr>
              <a:lstStyle/>
              <a:p>
                <a:r>
                  <a:rPr lang="en-US" dirty="0" smtClean="0"/>
                  <a:t>Image reference model </a:t>
                </a:r>
              </a:p>
              <a:p>
                <a:pPr lvl="1"/>
                <a:r>
                  <a:rPr lang="en-US" dirty="0"/>
                  <a:t>F</a:t>
                </a:r>
                <a:r>
                  <a:rPr lang="en-US" dirty="0" smtClean="0"/>
                  <a:t>irst guess of frame </a:t>
                </a:r>
                <a14:m>
                  <m:oMath xmlns:m="http://schemas.openxmlformats.org/officeDocument/2006/math">
                    <m:r>
                      <a:rPr lang="en-US" i="1" dirty="0" smtClean="0">
                        <a:latin typeface="Cambria Math" panose="02040503050406030204" pitchFamily="18" charset="0"/>
                      </a:rPr>
                      <m:t>𝑛</m:t>
                    </m:r>
                  </m:oMath>
                </a14:m>
                <a:endParaRPr lang="en-US" dirty="0" smtClean="0"/>
              </a:p>
              <a:p>
                <a:pPr lvl="1"/>
                <a:r>
                  <a:rPr lang="en-US" dirty="0" smtClean="0"/>
                  <a:t>Transformed from frame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endParaRPr lang="en-US" dirty="0" smtClean="0"/>
              </a:p>
              <a:p>
                <a:pPr lvl="1"/>
                <a:endParaRPr lang="en-US" dirty="0"/>
              </a:p>
              <a:p>
                <a:r>
                  <a:rPr lang="en-US" dirty="0" smtClean="0"/>
                  <a:t>Lightness </a:t>
                </a:r>
                <a:r>
                  <a:rPr lang="en-US" dirty="0" smtClean="0">
                    <a:solidFill>
                      <a:schemeClr val="tx2"/>
                    </a:solidFill>
                  </a:rPr>
                  <a:t>adjustment</a:t>
                </a:r>
              </a:p>
              <a:p>
                <a:pPr lvl="1"/>
                <a:r>
                  <a:rPr lang="en-US" dirty="0" smtClean="0"/>
                  <a:t>Estimate </a:t>
                </a:r>
                <a:r>
                  <a:rPr lang="en-US" dirty="0" smtClean="0">
                    <a:solidFill>
                      <a:srgbClr val="FF0000"/>
                    </a:solidFill>
                  </a:rPr>
                  <a:t>c</a:t>
                </a:r>
                <a:r>
                  <a:rPr lang="en-US" dirty="0" smtClean="0">
                    <a:solidFill>
                      <a:srgbClr val="FFC000"/>
                    </a:solidFill>
                  </a:rPr>
                  <a:t>o</a:t>
                </a:r>
                <a:r>
                  <a:rPr lang="en-US" dirty="0" smtClean="0">
                    <a:solidFill>
                      <a:srgbClr val="92D050"/>
                    </a:solidFill>
                  </a:rPr>
                  <a:t>l</a:t>
                </a:r>
                <a:r>
                  <a:rPr lang="en-US" dirty="0" smtClean="0">
                    <a:solidFill>
                      <a:srgbClr val="7030A0"/>
                    </a:solidFill>
                  </a:rPr>
                  <a:t>o</a:t>
                </a:r>
                <a:r>
                  <a:rPr lang="en-US" dirty="0" smtClean="0">
                    <a:solidFill>
                      <a:srgbClr val="00B0F0"/>
                    </a:solidFill>
                  </a:rPr>
                  <a:t>r</a:t>
                </a:r>
                <a:r>
                  <a:rPr lang="en-US" dirty="0" smtClean="0"/>
                  <a:t> </a:t>
                </a:r>
                <a:r>
                  <a:rPr lang="en-US" dirty="0" smtClean="0">
                    <a:solidFill>
                      <a:srgbClr val="FFFF00"/>
                    </a:solidFill>
                  </a:rPr>
                  <a:t>difference </a:t>
                </a:r>
                <a:r>
                  <a:rPr lang="en-US" dirty="0" smtClean="0"/>
                  <a:t>on contour</a:t>
                </a:r>
              </a:p>
              <a:p>
                <a:pPr lvl="1"/>
                <a:r>
                  <a:rPr lang="en-US" dirty="0" smtClean="0"/>
                  <a:t>Calculate a </a:t>
                </a:r>
                <a:r>
                  <a:rPr lang="en-US" dirty="0" smtClean="0">
                    <a:solidFill>
                      <a:srgbClr val="3FFFCD"/>
                    </a:solidFill>
                  </a:rPr>
                  <a:t>grid</a:t>
                </a:r>
              </a:p>
              <a:p>
                <a:pPr lvl="1"/>
                <a:r>
                  <a:rPr lang="en-US" dirty="0" smtClean="0"/>
                  <a:t>Simple </a:t>
                </a:r>
                <a:r>
                  <a:rPr lang="en-US" dirty="0" smtClean="0">
                    <a:solidFill>
                      <a:srgbClr val="FF66CC"/>
                    </a:solidFill>
                  </a:rPr>
                  <a:t>interpolation</a:t>
                </a:r>
                <a:r>
                  <a:rPr lang="en-US" dirty="0" smtClean="0">
                    <a:solidFill>
                      <a:schemeClr val="tx2"/>
                    </a:solidFill>
                  </a:rPr>
                  <a:t> </a:t>
                </a:r>
                <a:r>
                  <a:rPr lang="en-US" dirty="0" smtClean="0"/>
                  <a:t>from grid</a:t>
                </a:r>
              </a:p>
              <a:p>
                <a:pPr marL="301752" lvl="1" indent="0">
                  <a:buNone/>
                </a:pPr>
                <a:endParaRPr lang="en-US" sz="1800" dirty="0" smtClean="0"/>
              </a:p>
              <a:p>
                <a:r>
                  <a:rPr lang="en-US" dirty="0" smtClean="0"/>
                  <a:t>Additional appearance term</a:t>
                </a:r>
              </a:p>
              <a:p>
                <a:pPr lvl="1"/>
                <a:r>
                  <a:rPr lang="en-US" dirty="0" smtClean="0"/>
                  <a:t>Use </a:t>
                </a:r>
                <a14:m>
                  <m:oMath xmlns:m="http://schemas.openxmlformats.org/officeDocument/2006/math">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𝐼</m:t>
                        </m:r>
                      </m:e>
                      <m:sub>
                        <m:r>
                          <a:rPr lang="en-US" b="0" i="1" smtClean="0">
                            <a:solidFill>
                              <a:srgbClr val="FFFF00"/>
                            </a:solidFill>
                            <a:latin typeface="Cambria Math" panose="02040503050406030204" pitchFamily="18" charset="0"/>
                          </a:rPr>
                          <m:t>𝑅</m:t>
                        </m:r>
                      </m:sub>
                    </m:sSub>
                  </m:oMath>
                </a14:m>
                <a:r>
                  <a:rPr lang="en-US" dirty="0" smtClean="0"/>
                  <a:t> to guide inpainting of </a:t>
                </a:r>
                <a14:m>
                  <m:oMath xmlns:m="http://schemas.openxmlformats.org/officeDocument/2006/math">
                    <m:sSub>
                      <m:sSubPr>
                        <m:ctrlPr>
                          <a:rPr lang="en-US" b="0" i="1" smtClean="0">
                            <a:solidFill>
                              <a:srgbClr val="92D050"/>
                            </a:solidFill>
                            <a:latin typeface="Cambria Math" panose="02040503050406030204" pitchFamily="18" charset="0"/>
                          </a:rPr>
                        </m:ctrlPr>
                      </m:sSubPr>
                      <m:e>
                        <m:r>
                          <a:rPr lang="en-US" b="0" i="1" smtClean="0">
                            <a:solidFill>
                              <a:srgbClr val="92D050"/>
                            </a:solidFill>
                            <a:latin typeface="Cambria Math" panose="02040503050406030204" pitchFamily="18" charset="0"/>
                          </a:rPr>
                          <m:t>𝐼</m:t>
                        </m:r>
                      </m:e>
                      <m:sub>
                        <m:r>
                          <a:rPr lang="en-US" b="0" i="1" smtClean="0">
                            <a:solidFill>
                              <a:srgbClr val="92D050"/>
                            </a:solidFill>
                            <a:latin typeface="Cambria Math" panose="02040503050406030204" pitchFamily="18" charset="0"/>
                          </a:rPr>
                          <m:t>𝑛</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522413" y="1905000"/>
                <a:ext cx="4644007" cy="4764360"/>
              </a:xfrm>
              <a:blipFill rotWithShape="0">
                <a:blip r:embed="rId2"/>
                <a:stretch>
                  <a:fillRect l="-1837" t="-1793"/>
                </a:stretch>
              </a:blipFill>
            </p:spPr>
            <p:txBody>
              <a:bodyPr/>
              <a:lstStyle/>
              <a:p>
                <a:r>
                  <a:rPr lang="en-US">
                    <a:noFill/>
                  </a:rPr>
                  <a:t> </a:t>
                </a:r>
              </a:p>
            </p:txBody>
          </p:sp>
        </mc:Fallback>
      </mc:AlternateContent>
      <p:pic>
        <p:nvPicPr>
          <p:cNvPr id="7" name="Content Placeholder 6"/>
          <p:cNvPicPr>
            <a:picLocks noGrp="1" noChangeAspect="1"/>
          </p:cNvPicPr>
          <p:nvPr>
            <p:ph sz="half" idx="2"/>
          </p:nvPr>
        </p:nvPicPr>
        <p:blipFill>
          <a:blip r:embed="rId3"/>
          <a:stretch>
            <a:fillRect/>
          </a:stretch>
        </p:blipFill>
        <p:spPr>
          <a:xfrm>
            <a:off x="6080134" y="3030612"/>
            <a:ext cx="5126846" cy="2248286"/>
          </a:xfrm>
          <a:prstGeom prst="rect">
            <a:avLst/>
          </a:prstGeom>
        </p:spPr>
      </p:pic>
      <p:pic>
        <p:nvPicPr>
          <p:cNvPr id="6" name="Picture 5"/>
          <p:cNvPicPr>
            <a:picLocks noChangeAspect="1"/>
          </p:cNvPicPr>
          <p:nvPr/>
        </p:nvPicPr>
        <p:blipFill rotWithShape="1">
          <a:blip r:embed="rId4"/>
          <a:srcRect t="13400"/>
          <a:stretch/>
        </p:blipFill>
        <p:spPr>
          <a:xfrm>
            <a:off x="6080134" y="2060848"/>
            <a:ext cx="5126846" cy="796652"/>
          </a:xfrm>
          <a:prstGeom prst="rect">
            <a:avLst/>
          </a:prstGeom>
        </p:spPr>
      </p:pic>
      <p:pic>
        <p:nvPicPr>
          <p:cNvPr id="8" name="Picture 7"/>
          <p:cNvPicPr>
            <a:picLocks noChangeAspect="1"/>
          </p:cNvPicPr>
          <p:nvPr/>
        </p:nvPicPr>
        <p:blipFill>
          <a:blip r:embed="rId5"/>
          <a:stretch>
            <a:fillRect/>
          </a:stretch>
        </p:blipFill>
        <p:spPr>
          <a:xfrm>
            <a:off x="6080134" y="5456574"/>
            <a:ext cx="5126846" cy="715626"/>
          </a:xfrm>
          <a:prstGeom prst="rect">
            <a:avLst/>
          </a:prstGeom>
        </p:spPr>
      </p:pic>
    </p:spTree>
    <p:extLst>
      <p:ext uri="{BB962C8B-B14F-4D97-AF65-F5344CB8AC3E}">
        <p14:creationId xmlns:p14="http://schemas.microsoft.com/office/powerpoint/2010/main" val="36275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Notes</a:t>
            </a:r>
            <a:endParaRPr lang="en-US" dirty="0"/>
          </a:p>
        </p:txBody>
      </p:sp>
      <p:sp>
        <p:nvSpPr>
          <p:cNvPr id="3" name="Content Placeholder 2"/>
          <p:cNvSpPr>
            <a:spLocks noGrp="1"/>
          </p:cNvSpPr>
          <p:nvPr>
            <p:ph sz="half" idx="1"/>
          </p:nvPr>
        </p:nvSpPr>
        <p:spPr/>
        <p:txBody>
          <a:bodyPr/>
          <a:lstStyle/>
          <a:p>
            <a:r>
              <a:rPr lang="en-US" dirty="0" smtClean="0"/>
              <a:t>MATLAB and MEX file</a:t>
            </a:r>
          </a:p>
          <a:p>
            <a:r>
              <a:rPr lang="en-US" dirty="0" smtClean="0"/>
              <a:t>GitHub for collaboration</a:t>
            </a:r>
          </a:p>
          <a:p>
            <a:pPr lvl="1"/>
            <a:r>
              <a:rPr lang="en-US" dirty="0" smtClean="0"/>
              <a:t>Add a picture!!</a:t>
            </a:r>
            <a:endParaRPr lang="en-US" dirty="0"/>
          </a:p>
          <a:p>
            <a:endParaRPr lang="en-US" dirty="0"/>
          </a:p>
        </p:txBody>
      </p:sp>
      <p:sp>
        <p:nvSpPr>
          <p:cNvPr id="4" name="Content Placeholder 3"/>
          <p:cNvSpPr>
            <a:spLocks noGrp="1"/>
          </p:cNvSpPr>
          <p:nvPr>
            <p:ph sz="half" idx="2"/>
          </p:nvPr>
        </p:nvSpPr>
        <p:spPr/>
        <p:txBody>
          <a:bodyPr/>
          <a:lstStyle/>
          <a:p>
            <a:r>
              <a:rPr lang="en-US" dirty="0" smtClean="0"/>
              <a:t>Notes:</a:t>
            </a:r>
          </a:p>
          <a:p>
            <a:r>
              <a:rPr lang="en-US" dirty="0" smtClean="0"/>
              <a:t>1. MEX is 100~1000 times faster than M file for loops</a:t>
            </a:r>
          </a:p>
          <a:p>
            <a:pPr lvl="1"/>
            <a:r>
              <a:rPr lang="en-US" dirty="0" smtClean="0"/>
              <a:t>But prone to mysterious errors…</a:t>
            </a:r>
          </a:p>
          <a:p>
            <a:r>
              <a:rPr lang="en-US" dirty="0" smtClean="0"/>
              <a:t>2. Vectorization is 100~1000 times faster than loops </a:t>
            </a:r>
          </a:p>
          <a:p>
            <a:r>
              <a:rPr lang="en-US" dirty="0" smtClean="0"/>
              <a:t>3. MATLAB is fantastic </a:t>
            </a:r>
            <a:r>
              <a:rPr lang="en-US" dirty="0" smtClean="0">
                <a:solidFill>
                  <a:schemeClr val="bg1">
                    <a:lumMod val="65000"/>
                    <a:lumOff val="35000"/>
                  </a:schemeClr>
                </a:solidFill>
              </a:rPr>
              <a:t>if the algorithm is already implemented</a:t>
            </a:r>
            <a:endParaRPr lang="en-US" dirty="0">
              <a:solidFill>
                <a:schemeClr val="bg1">
                  <a:lumMod val="65000"/>
                  <a:lumOff val="35000"/>
                </a:schemeClr>
              </a:solidFill>
            </a:endParaRPr>
          </a:p>
        </p:txBody>
      </p:sp>
      <p:pic>
        <p:nvPicPr>
          <p:cNvPr id="5" name="Picture 4"/>
          <p:cNvPicPr>
            <a:picLocks noChangeAspect="1"/>
          </p:cNvPicPr>
          <p:nvPr/>
        </p:nvPicPr>
        <p:blipFill rotWithShape="1">
          <a:blip r:embed="rId2"/>
          <a:srcRect l="433" r="44538"/>
          <a:stretch/>
        </p:blipFill>
        <p:spPr>
          <a:xfrm>
            <a:off x="1522413" y="3573016"/>
            <a:ext cx="4644007" cy="2305050"/>
          </a:xfrm>
          <a:prstGeom prst="rect">
            <a:avLst/>
          </a:prstGeom>
        </p:spPr>
      </p:pic>
    </p:spTree>
    <p:extLst>
      <p:ext uri="{BB962C8B-B14F-4D97-AF65-F5344CB8AC3E}">
        <p14:creationId xmlns:p14="http://schemas.microsoft.com/office/powerpoint/2010/main" val="358071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t>The task: (</a:t>
            </a:r>
            <a:r>
              <a:rPr lang="en-US" dirty="0"/>
              <a:t>v</a:t>
            </a:r>
            <a:r>
              <a:rPr lang="en-US" dirty="0" smtClean="0"/>
              <a:t>ideo/image) inpainting </a:t>
            </a:r>
          </a:p>
          <a:p>
            <a:pPr lvl="1"/>
            <a:r>
              <a:rPr lang="en-US" altLang="zh-CN" dirty="0" smtClean="0"/>
              <a:t>O</a:t>
            </a:r>
            <a:r>
              <a:rPr lang="en-US" dirty="0" smtClean="0"/>
              <a:t>bject removal</a:t>
            </a:r>
            <a:endParaRPr lang="en-US" dirty="0"/>
          </a:p>
          <a:p>
            <a:r>
              <a:rPr lang="en-US" dirty="0" smtClean="0"/>
              <a:t>The method: Pix-Mix for object removal</a:t>
            </a:r>
          </a:p>
          <a:p>
            <a:pPr lvl="1"/>
            <a:r>
              <a:rPr lang="en-US" dirty="0" smtClean="0"/>
              <a:t>Object selection 	(Tong </a:t>
            </a:r>
            <a:r>
              <a:rPr lang="en-US" dirty="0" err="1" smtClean="0"/>
              <a:t>Yuqiang</a:t>
            </a:r>
            <a:r>
              <a:rPr lang="en-US" dirty="0" smtClean="0"/>
              <a:t>)</a:t>
            </a:r>
          </a:p>
          <a:p>
            <a:pPr lvl="1"/>
            <a:r>
              <a:rPr lang="en-US" dirty="0" smtClean="0"/>
              <a:t>Object tracking 	(Zhang Yu)</a:t>
            </a:r>
          </a:p>
          <a:p>
            <a:pPr lvl="1"/>
            <a:r>
              <a:rPr lang="en-US" dirty="0" smtClean="0"/>
              <a:t>Inpainting 		(Zhang </a:t>
            </a:r>
            <a:r>
              <a:rPr lang="en-US" dirty="0" err="1" smtClean="0"/>
              <a:t>Xianyao</a:t>
            </a:r>
            <a:r>
              <a:rPr lang="en-US" dirty="0" smtClean="0"/>
              <a:t>)</a:t>
            </a:r>
            <a:endParaRPr lang="en-US" dirty="0"/>
          </a:p>
          <a:p>
            <a:r>
              <a:rPr lang="en-US" dirty="0" smtClean="0"/>
              <a:t>The result</a:t>
            </a:r>
            <a:endParaRPr lang="en-US"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solidFill>
                  <a:schemeClr val="tx1">
                    <a:lumMod val="50000"/>
                  </a:schemeClr>
                </a:solidFill>
              </a:rPr>
              <a:t>The task: (</a:t>
            </a:r>
            <a:r>
              <a:rPr lang="en-US" dirty="0">
                <a:solidFill>
                  <a:schemeClr val="tx1">
                    <a:lumMod val="50000"/>
                  </a:schemeClr>
                </a:solidFill>
              </a:rPr>
              <a:t>v</a:t>
            </a:r>
            <a:r>
              <a:rPr lang="en-US" dirty="0" smtClean="0">
                <a:solidFill>
                  <a:schemeClr val="tx1">
                    <a:lumMod val="50000"/>
                  </a:schemeClr>
                </a:solidFill>
              </a:rPr>
              <a:t>ideo/image) inpainting </a:t>
            </a:r>
          </a:p>
          <a:p>
            <a:pPr lvl="1"/>
            <a:r>
              <a:rPr lang="en-US" altLang="zh-CN" dirty="0" smtClean="0">
                <a:solidFill>
                  <a:schemeClr val="tx1">
                    <a:lumMod val="50000"/>
                  </a:schemeClr>
                </a:solidFill>
              </a:rPr>
              <a:t>O</a:t>
            </a:r>
            <a:r>
              <a:rPr lang="en-US" dirty="0" smtClean="0">
                <a:solidFill>
                  <a:schemeClr val="tx1">
                    <a:lumMod val="50000"/>
                  </a:schemeClr>
                </a:solidFill>
              </a:rPr>
              <a:t>bject removal</a:t>
            </a:r>
            <a:endParaRPr lang="en-US" dirty="0">
              <a:solidFill>
                <a:schemeClr val="tx1">
                  <a:lumMod val="50000"/>
                </a:schemeClr>
              </a:solidFill>
            </a:endParaRPr>
          </a:p>
          <a:p>
            <a:r>
              <a:rPr lang="en-US" dirty="0" smtClean="0">
                <a:solidFill>
                  <a:schemeClr val="tx1">
                    <a:lumMod val="50000"/>
                  </a:schemeClr>
                </a:solidFill>
              </a:rPr>
              <a:t>The method: Pix-Mix for object removal</a:t>
            </a:r>
          </a:p>
          <a:p>
            <a:pPr lvl="1"/>
            <a:r>
              <a:rPr lang="en-US" dirty="0">
                <a:solidFill>
                  <a:schemeClr val="tx1">
                    <a:lumMod val="50000"/>
                  </a:schemeClr>
                </a:solidFill>
              </a:rPr>
              <a:t>Object selection 	(Tong </a:t>
            </a:r>
            <a:r>
              <a:rPr lang="en-US" dirty="0" err="1">
                <a:solidFill>
                  <a:schemeClr val="tx1">
                    <a:lumMod val="50000"/>
                  </a:schemeClr>
                </a:solidFill>
              </a:rPr>
              <a:t>Yuqiang</a:t>
            </a:r>
            <a:r>
              <a:rPr lang="en-US" dirty="0">
                <a:solidFill>
                  <a:schemeClr val="tx1">
                    <a:lumMod val="50000"/>
                  </a:schemeClr>
                </a:solidFill>
              </a:rPr>
              <a:t>)</a:t>
            </a:r>
          </a:p>
          <a:p>
            <a:pPr lvl="1"/>
            <a:r>
              <a:rPr lang="en-US" dirty="0">
                <a:solidFill>
                  <a:schemeClr val="tx1">
                    <a:lumMod val="50000"/>
                  </a:schemeClr>
                </a:solidFill>
              </a:rPr>
              <a:t>Object tracking 	(Zhang Yu)</a:t>
            </a:r>
          </a:p>
          <a:p>
            <a:pPr lvl="1"/>
            <a:r>
              <a:rPr lang="en-US" dirty="0">
                <a:solidFill>
                  <a:schemeClr val="tx1">
                    <a:lumMod val="50000"/>
                  </a:schemeClr>
                </a:solidFill>
              </a:rPr>
              <a:t>Inpainting 		(Zhang </a:t>
            </a:r>
            <a:r>
              <a:rPr lang="en-US" dirty="0" err="1">
                <a:solidFill>
                  <a:schemeClr val="tx1">
                    <a:lumMod val="50000"/>
                  </a:schemeClr>
                </a:solidFill>
              </a:rPr>
              <a:t>Xianyao</a:t>
            </a:r>
            <a:r>
              <a:rPr lang="en-US" dirty="0">
                <a:solidFill>
                  <a:schemeClr val="tx1">
                    <a:lumMod val="50000"/>
                  </a:schemeClr>
                </a:solidFill>
              </a:rPr>
              <a:t>)</a:t>
            </a:r>
          </a:p>
          <a:p>
            <a:r>
              <a:rPr lang="en-US" dirty="0" smtClean="0"/>
              <a:t>The result</a:t>
            </a:r>
            <a:endParaRPr lang="en-US" dirty="0"/>
          </a:p>
        </p:txBody>
      </p:sp>
    </p:spTree>
    <p:extLst>
      <p:ext uri="{BB962C8B-B14F-4D97-AF65-F5344CB8AC3E}">
        <p14:creationId xmlns:p14="http://schemas.microsoft.com/office/powerpoint/2010/main" val="374306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Image Inpainting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1884" y="1844824"/>
            <a:ext cx="3194998" cy="452122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0637" y="1844824"/>
            <a:ext cx="3194999" cy="452122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6260" y="1844824"/>
            <a:ext cx="3194999" cy="4521224"/>
          </a:xfrm>
          <a:prstGeom prst="rect">
            <a:avLst/>
          </a:prstGeom>
        </p:spPr>
      </p:pic>
    </p:spTree>
    <p:extLst>
      <p:ext uri="{BB962C8B-B14F-4D97-AF65-F5344CB8AC3E}">
        <p14:creationId xmlns:p14="http://schemas.microsoft.com/office/powerpoint/2010/main" val="8352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Image Inpainting</a:t>
            </a:r>
          </a:p>
        </p:txBody>
      </p:sp>
      <p:pic>
        <p:nvPicPr>
          <p:cNvPr id="4" name="Content Placeholder 3"/>
          <p:cNvPicPr>
            <a:picLocks noGrp="1" noChangeAspect="1"/>
          </p:cNvPicPr>
          <p:nvPr>
            <p:ph idx="1"/>
          </p:nvPr>
        </p:nvPicPr>
        <p:blipFill>
          <a:blip r:embed="rId2"/>
          <a:stretch>
            <a:fillRect/>
          </a:stretch>
        </p:blipFill>
        <p:spPr>
          <a:xfrm>
            <a:off x="1773932" y="1916832"/>
            <a:ext cx="3616875" cy="4267200"/>
          </a:xfrm>
          <a:prstGeom prst="rect">
            <a:avLst/>
          </a:prstGeom>
        </p:spPr>
      </p:pic>
      <p:pic>
        <p:nvPicPr>
          <p:cNvPr id="5" name="Picture 4"/>
          <p:cNvPicPr>
            <a:picLocks noChangeAspect="1"/>
          </p:cNvPicPr>
          <p:nvPr/>
        </p:nvPicPr>
        <p:blipFill>
          <a:blip r:embed="rId3"/>
          <a:stretch>
            <a:fillRect/>
          </a:stretch>
        </p:blipFill>
        <p:spPr>
          <a:xfrm>
            <a:off x="6814492" y="1916832"/>
            <a:ext cx="3398085" cy="4276745"/>
          </a:xfrm>
          <a:prstGeom prst="rect">
            <a:avLst/>
          </a:prstGeom>
        </p:spPr>
      </p:pic>
    </p:spTree>
    <p:extLst>
      <p:ext uri="{BB962C8B-B14F-4D97-AF65-F5344CB8AC3E}">
        <p14:creationId xmlns:p14="http://schemas.microsoft.com/office/powerpoint/2010/main" val="63186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Video Inpainting</a:t>
            </a:r>
            <a:endParaRPr lang="en-US" dirty="0"/>
          </a:p>
        </p:txBody>
      </p:sp>
      <p:pic>
        <p:nvPicPr>
          <p:cNvPr id="4" name="Content Placeholder 3"/>
          <p:cNvPicPr>
            <a:picLocks noGrp="1" noChangeAspect="1"/>
          </p:cNvPicPr>
          <p:nvPr>
            <p:ph idx="1"/>
          </p:nvPr>
        </p:nvPicPr>
        <p:blipFill>
          <a:blip r:embed="rId2"/>
          <a:stretch>
            <a:fillRect/>
          </a:stretch>
        </p:blipFill>
        <p:spPr>
          <a:xfrm>
            <a:off x="2300539" y="2060848"/>
            <a:ext cx="7587747" cy="4264881"/>
          </a:xfrm>
          <a:prstGeom prst="rect">
            <a:avLst/>
          </a:prstGeom>
        </p:spPr>
      </p:pic>
    </p:spTree>
    <p:extLst>
      <p:ext uri="{BB962C8B-B14F-4D97-AF65-F5344CB8AC3E}">
        <p14:creationId xmlns:p14="http://schemas.microsoft.com/office/powerpoint/2010/main" val="341804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Video Inpainting</a:t>
            </a:r>
            <a:endParaRPr lang="en-US" dirty="0"/>
          </a:p>
        </p:txBody>
      </p:sp>
      <p:pic>
        <p:nvPicPr>
          <p:cNvPr id="3" name="Picture 2"/>
          <p:cNvPicPr>
            <a:picLocks noChangeAspect="1"/>
          </p:cNvPicPr>
          <p:nvPr/>
        </p:nvPicPr>
        <p:blipFill>
          <a:blip r:embed="rId2"/>
          <a:stretch>
            <a:fillRect/>
          </a:stretch>
        </p:blipFill>
        <p:spPr>
          <a:xfrm>
            <a:off x="2313993" y="2060848"/>
            <a:ext cx="7560839" cy="4249757"/>
          </a:xfrm>
          <a:prstGeom prst="rect">
            <a:avLst/>
          </a:prstGeom>
        </p:spPr>
      </p:pic>
    </p:spTree>
    <p:extLst>
      <p:ext uri="{BB962C8B-B14F-4D97-AF65-F5344CB8AC3E}">
        <p14:creationId xmlns:p14="http://schemas.microsoft.com/office/powerpoint/2010/main" val="182526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Video Inpainting</a:t>
            </a:r>
            <a:endParaRPr lang="en-US" dirty="0"/>
          </a:p>
        </p:txBody>
      </p:sp>
      <p:pic>
        <p:nvPicPr>
          <p:cNvPr id="3" name="Picture 2"/>
          <p:cNvPicPr>
            <a:picLocks noChangeAspect="1"/>
          </p:cNvPicPr>
          <p:nvPr/>
        </p:nvPicPr>
        <p:blipFill>
          <a:blip r:embed="rId2"/>
          <a:stretch>
            <a:fillRect/>
          </a:stretch>
        </p:blipFill>
        <p:spPr>
          <a:xfrm>
            <a:off x="2313993" y="2060848"/>
            <a:ext cx="7560839" cy="4249757"/>
          </a:xfrm>
          <a:prstGeom prst="rect">
            <a:avLst/>
          </a:prstGeom>
        </p:spPr>
      </p:pic>
      <p:pic>
        <p:nvPicPr>
          <p:cNvPr id="4" name="Picture 3"/>
          <p:cNvPicPr>
            <a:picLocks noChangeAspect="1"/>
          </p:cNvPicPr>
          <p:nvPr/>
        </p:nvPicPr>
        <p:blipFill>
          <a:blip r:embed="rId3"/>
          <a:stretch>
            <a:fillRect/>
          </a:stretch>
        </p:blipFill>
        <p:spPr>
          <a:xfrm>
            <a:off x="2315599" y="2060848"/>
            <a:ext cx="7560838" cy="4249757"/>
          </a:xfrm>
          <a:prstGeom prst="rect">
            <a:avLst/>
          </a:prstGeom>
        </p:spPr>
      </p:pic>
    </p:spTree>
    <p:extLst>
      <p:ext uri="{BB962C8B-B14F-4D97-AF65-F5344CB8AC3E}">
        <p14:creationId xmlns:p14="http://schemas.microsoft.com/office/powerpoint/2010/main" val="289136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4306" y="2967335"/>
            <a:ext cx="336021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Thank you!</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0902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Chart</a:t>
            </a:r>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1422257493"/>
              </p:ext>
            </p:extLst>
          </p:nvPr>
        </p:nvGraphicFramePr>
        <p:xfrm>
          <a:off x="1522413" y="1905000"/>
          <a:ext cx="9144000" cy="4267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5" name="Content Placeholder 4"/>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126981132"/>
              </p:ext>
            </p:extLst>
          </p:nvPr>
        </p:nvGraphicFramePr>
        <p:xfrm>
          <a:off x="6246813" y="1905000"/>
          <a:ext cx="4419600" cy="2057400"/>
        </p:xfrm>
        <a:graphic>
          <a:graphicData uri="http://schemas.openxmlformats.org/drawingml/2006/table">
            <a:tbl>
              <a:tblPr firstRow="1" bandRow="1">
                <a:tableStyleId>{8EC20E35-A176-4012-BC5E-935CFFF8708E}</a:tableStyleId>
              </a:tblPr>
              <a:tblGrid>
                <a:gridCol w="1473200">
                  <a:extLst>
                    <a:ext uri="{9D8B030D-6E8A-4147-A177-3AD203B41FA5}">
                      <a16:colId xmlns:a16="http://schemas.microsoft.com/office/drawing/2014/main" xmlns="" val="20000"/>
                    </a:ext>
                  </a:extLst>
                </a:gridCol>
                <a:gridCol w="1473200">
                  <a:extLst>
                    <a:ext uri="{9D8B030D-6E8A-4147-A177-3AD203B41FA5}">
                      <a16:colId xmlns:a16="http://schemas.microsoft.com/office/drawing/2014/main" xmlns="" val="20001"/>
                    </a:ext>
                  </a:extLst>
                </a:gridCol>
                <a:gridCol w="1473200">
                  <a:extLst>
                    <a:ext uri="{9D8B030D-6E8A-4147-A177-3AD203B41FA5}">
                      <a16:colId xmlns:a16="http://schemas.microsoft.com/office/drawing/2014/main" xmlns="" val="20002"/>
                    </a:ext>
                  </a:extLst>
                </a:gridCol>
              </a:tblGrid>
              <a:tr h="514350">
                <a:tc>
                  <a:txBody>
                    <a:bodyPr/>
                    <a:lstStyle/>
                    <a:p>
                      <a:r>
                        <a:rPr lang="en-US" dirty="0"/>
                        <a:t>Class</a:t>
                      </a:r>
                    </a:p>
                  </a:txBody>
                  <a:tcPr anchor="ctr"/>
                </a:tc>
                <a:tc>
                  <a:txBody>
                    <a:bodyPr/>
                    <a:lstStyle/>
                    <a:p>
                      <a:pPr algn="ctr"/>
                      <a:r>
                        <a:rPr lang="en-US" dirty="0"/>
                        <a:t>Group A</a:t>
                      </a:r>
                    </a:p>
                  </a:txBody>
                  <a:tcPr anchor="ctr"/>
                </a:tc>
                <a:tc>
                  <a:txBody>
                    <a:bodyPr/>
                    <a:lstStyle/>
                    <a:p>
                      <a:pPr algn="ctr"/>
                      <a:r>
                        <a:rPr lang="en-US" dirty="0"/>
                        <a:t>Group</a:t>
                      </a:r>
                      <a:r>
                        <a:rPr lang="en-US" baseline="0" dirty="0"/>
                        <a:t> B</a:t>
                      </a:r>
                      <a:endParaRPr lang="en-US" dirty="0"/>
                    </a:p>
                  </a:txBody>
                  <a:tcPr anchor="ctr"/>
                </a:tc>
                <a:extLst>
                  <a:ext uri="{0D108BD9-81ED-4DB2-BD59-A6C34878D82A}">
                    <a16:rowId xmlns:a16="http://schemas.microsoft.com/office/drawing/2014/main" xmlns=""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xmlns="" val="10001"/>
                  </a:ext>
                </a:extLst>
              </a:tr>
              <a:tr h="514350">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xmlns=""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746620342"/>
              </p:ext>
            </p:extLst>
          </p:nvPr>
        </p:nvGraphicFramePr>
        <p:xfrm>
          <a:off x="1522413" y="1905000"/>
          <a:ext cx="44196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p:txBody>
          <a:bodyPr/>
          <a:lstStyle/>
          <a:p>
            <a:r>
              <a:rPr lang="en-US" dirty="0"/>
              <a:t>First bullet point here</a:t>
            </a:r>
          </a:p>
          <a:p>
            <a:r>
              <a:rPr lang="en-US" dirty="0"/>
              <a:t>Second bullet point here</a:t>
            </a:r>
          </a:p>
          <a:p>
            <a:r>
              <a:rPr lang="en-US" dirty="0"/>
              <a:t>Third bullet point here</a:t>
            </a: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t>The task: (</a:t>
            </a:r>
            <a:r>
              <a:rPr lang="en-US" dirty="0"/>
              <a:t>v</a:t>
            </a:r>
            <a:r>
              <a:rPr lang="en-US" dirty="0" smtClean="0"/>
              <a:t>ideo/image) inpainting </a:t>
            </a:r>
          </a:p>
          <a:p>
            <a:pPr lvl="1"/>
            <a:r>
              <a:rPr lang="en-US" altLang="zh-CN" dirty="0" smtClean="0"/>
              <a:t>O</a:t>
            </a:r>
            <a:r>
              <a:rPr lang="en-US" dirty="0" smtClean="0"/>
              <a:t>bject removal</a:t>
            </a:r>
            <a:endParaRPr lang="en-US" dirty="0"/>
          </a:p>
          <a:p>
            <a:r>
              <a:rPr lang="en-US" dirty="0" smtClean="0">
                <a:solidFill>
                  <a:schemeClr val="tx2">
                    <a:lumMod val="50000"/>
                  </a:schemeClr>
                </a:solidFill>
              </a:rPr>
              <a:t>The method: Pix-Mix for object removal</a:t>
            </a:r>
          </a:p>
          <a:p>
            <a:pPr lvl="1"/>
            <a:r>
              <a:rPr lang="en-US" dirty="0">
                <a:solidFill>
                  <a:schemeClr val="tx2">
                    <a:lumMod val="50000"/>
                  </a:schemeClr>
                </a:solidFill>
              </a:rPr>
              <a:t>Object selection 	(Tong </a:t>
            </a:r>
            <a:r>
              <a:rPr lang="en-US" dirty="0" err="1">
                <a:solidFill>
                  <a:schemeClr val="tx2">
                    <a:lumMod val="50000"/>
                  </a:schemeClr>
                </a:solidFill>
              </a:rPr>
              <a:t>Yuqiang</a:t>
            </a:r>
            <a:r>
              <a:rPr lang="en-US" dirty="0">
                <a:solidFill>
                  <a:schemeClr val="tx2">
                    <a:lumMod val="50000"/>
                  </a:schemeClr>
                </a:solidFill>
              </a:rPr>
              <a:t>)</a:t>
            </a:r>
          </a:p>
          <a:p>
            <a:pPr lvl="1"/>
            <a:r>
              <a:rPr lang="en-US" dirty="0">
                <a:solidFill>
                  <a:schemeClr val="tx2">
                    <a:lumMod val="50000"/>
                  </a:schemeClr>
                </a:solidFill>
              </a:rPr>
              <a:t>Object tracking 	(Zhang Yu)</a:t>
            </a:r>
          </a:p>
          <a:p>
            <a:pPr lvl="1"/>
            <a:r>
              <a:rPr lang="en-US" dirty="0">
                <a:solidFill>
                  <a:schemeClr val="tx2">
                    <a:lumMod val="50000"/>
                  </a:schemeClr>
                </a:solidFill>
              </a:rPr>
              <a:t>Inpainting 		(Zhang </a:t>
            </a:r>
            <a:r>
              <a:rPr lang="en-US" dirty="0" err="1">
                <a:solidFill>
                  <a:schemeClr val="tx2">
                    <a:lumMod val="50000"/>
                  </a:schemeClr>
                </a:solidFill>
              </a:rPr>
              <a:t>Xianyao</a:t>
            </a:r>
            <a:r>
              <a:rPr lang="en-US" dirty="0">
                <a:solidFill>
                  <a:schemeClr val="tx2">
                    <a:lumMod val="50000"/>
                  </a:schemeClr>
                </a:solidFill>
              </a:rPr>
              <a:t>)</a:t>
            </a:r>
          </a:p>
          <a:p>
            <a:r>
              <a:rPr lang="en-US" dirty="0" smtClean="0">
                <a:solidFill>
                  <a:schemeClr val="tx2">
                    <a:lumMod val="50000"/>
                  </a:schemeClr>
                </a:solidFill>
              </a:rPr>
              <a:t>The result: plausible and fast</a:t>
            </a:r>
            <a:endParaRPr lang="en-US" dirty="0">
              <a:solidFill>
                <a:schemeClr val="tx2">
                  <a:lumMod val="50000"/>
                </a:schemeClr>
              </a:solidFill>
            </a:endParaRPr>
          </a:p>
        </p:txBody>
      </p:sp>
    </p:spTree>
    <p:extLst>
      <p:ext uri="{BB962C8B-B14F-4D97-AF65-F5344CB8AC3E}">
        <p14:creationId xmlns:p14="http://schemas.microsoft.com/office/powerpoint/2010/main" val="29551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normAutofit/>
          </a:bodyPr>
          <a:lstStyle/>
          <a:p>
            <a:endParaRPr lang="en-US" dirty="0"/>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normAutofit/>
          </a:bodyPr>
          <a:lstStyle/>
          <a:p>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6" name="Picture Placeholder 5"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Inpainting/Object </a:t>
            </a:r>
            <a:r>
              <a:rPr lang="en-US" dirty="0"/>
              <a:t>R</a:t>
            </a:r>
            <a:r>
              <a:rPr lang="en-US" dirty="0" smtClean="0"/>
              <a:t>emoval</a:t>
            </a:r>
            <a:endParaRPr lang="en-US" dirty="0"/>
          </a:p>
        </p:txBody>
      </p:sp>
      <p:pic>
        <p:nvPicPr>
          <p:cNvPr id="4" name="Content Placeholder 3"/>
          <p:cNvPicPr>
            <a:picLocks noGrp="1" noChangeAspect="1"/>
          </p:cNvPicPr>
          <p:nvPr>
            <p:ph idx="1"/>
          </p:nvPr>
        </p:nvPicPr>
        <p:blipFill rotWithShape="1">
          <a:blip r:embed="rId2"/>
          <a:srcRect r="40680"/>
          <a:stretch/>
        </p:blipFill>
        <p:spPr>
          <a:xfrm>
            <a:off x="1197868" y="1759563"/>
            <a:ext cx="6120680" cy="4702474"/>
          </a:xfrm>
          <a:prstGeom prst="rect">
            <a:avLst/>
          </a:prstGeom>
        </p:spPr>
      </p:pic>
      <p:pic>
        <p:nvPicPr>
          <p:cNvPr id="5" name="Picture 4"/>
          <p:cNvPicPr>
            <a:picLocks noChangeAspect="1"/>
          </p:cNvPicPr>
          <p:nvPr/>
        </p:nvPicPr>
        <p:blipFill>
          <a:blip r:embed="rId3"/>
          <a:stretch>
            <a:fillRect/>
          </a:stretch>
        </p:blipFill>
        <p:spPr>
          <a:xfrm>
            <a:off x="8038628" y="1782259"/>
            <a:ext cx="3024336" cy="2248069"/>
          </a:xfrm>
          <a:prstGeom prst="rect">
            <a:avLst/>
          </a:prstGeom>
        </p:spPr>
      </p:pic>
      <p:pic>
        <p:nvPicPr>
          <p:cNvPr id="6" name="Picture 5"/>
          <p:cNvPicPr>
            <a:picLocks noChangeAspect="1"/>
          </p:cNvPicPr>
          <p:nvPr/>
        </p:nvPicPr>
        <p:blipFill>
          <a:blip r:embed="rId4"/>
          <a:stretch>
            <a:fillRect/>
          </a:stretch>
        </p:blipFill>
        <p:spPr>
          <a:xfrm>
            <a:off x="8038628" y="4212378"/>
            <a:ext cx="3024336" cy="2249659"/>
          </a:xfrm>
          <a:prstGeom prst="rect">
            <a:avLst/>
          </a:prstGeom>
        </p:spPr>
      </p:pic>
    </p:spTree>
    <p:extLst>
      <p:ext uri="{BB962C8B-B14F-4D97-AF65-F5344CB8AC3E}">
        <p14:creationId xmlns:p14="http://schemas.microsoft.com/office/powerpoint/2010/main" val="27248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solidFill>
                  <a:schemeClr val="tx1">
                    <a:lumMod val="50000"/>
                  </a:schemeClr>
                </a:solidFill>
              </a:rPr>
              <a:t>The task: (</a:t>
            </a:r>
            <a:r>
              <a:rPr lang="en-US" dirty="0">
                <a:solidFill>
                  <a:schemeClr val="tx1">
                    <a:lumMod val="50000"/>
                  </a:schemeClr>
                </a:solidFill>
              </a:rPr>
              <a:t>v</a:t>
            </a:r>
            <a:r>
              <a:rPr lang="en-US" dirty="0" smtClean="0">
                <a:solidFill>
                  <a:schemeClr val="tx1">
                    <a:lumMod val="50000"/>
                  </a:schemeClr>
                </a:solidFill>
              </a:rPr>
              <a:t>ideo/image) inpainting </a:t>
            </a:r>
          </a:p>
          <a:p>
            <a:pPr lvl="1"/>
            <a:r>
              <a:rPr lang="en-US" altLang="zh-CN" dirty="0" smtClean="0">
                <a:solidFill>
                  <a:schemeClr val="tx1">
                    <a:lumMod val="50000"/>
                  </a:schemeClr>
                </a:solidFill>
              </a:rPr>
              <a:t>O</a:t>
            </a:r>
            <a:r>
              <a:rPr lang="en-US" dirty="0" smtClean="0">
                <a:solidFill>
                  <a:schemeClr val="tx1">
                    <a:lumMod val="50000"/>
                  </a:schemeClr>
                </a:solidFill>
              </a:rPr>
              <a:t>bject removal</a:t>
            </a:r>
            <a:endParaRPr lang="en-US" dirty="0">
              <a:solidFill>
                <a:schemeClr val="tx1">
                  <a:lumMod val="50000"/>
                </a:schemeClr>
              </a:solidFill>
            </a:endParaRPr>
          </a:p>
          <a:p>
            <a:r>
              <a:rPr lang="en-US" dirty="0" smtClean="0"/>
              <a:t>The method: Pix-Mix for object removal</a:t>
            </a:r>
          </a:p>
          <a:p>
            <a:pPr lvl="1"/>
            <a:r>
              <a:rPr lang="en-US" dirty="0"/>
              <a:t>Object selection 	(Tong </a:t>
            </a:r>
            <a:r>
              <a:rPr lang="en-US" dirty="0" err="1"/>
              <a:t>Yuqiang</a:t>
            </a:r>
            <a:r>
              <a:rPr lang="en-US" dirty="0"/>
              <a:t>)</a:t>
            </a:r>
          </a:p>
          <a:p>
            <a:pPr lvl="1"/>
            <a:r>
              <a:rPr lang="en-US" dirty="0"/>
              <a:t>Object tracking 	(Zhang Yu)</a:t>
            </a:r>
          </a:p>
          <a:p>
            <a:pPr lvl="1"/>
            <a:r>
              <a:rPr lang="en-US" dirty="0"/>
              <a:t>Inpainting 		(Zhang </a:t>
            </a:r>
            <a:r>
              <a:rPr lang="en-US" dirty="0" err="1"/>
              <a:t>Xianyao</a:t>
            </a:r>
            <a:r>
              <a:rPr lang="en-US" dirty="0"/>
              <a:t>)</a:t>
            </a:r>
          </a:p>
          <a:p>
            <a:r>
              <a:rPr lang="en-US" dirty="0" smtClean="0">
                <a:solidFill>
                  <a:schemeClr val="tx1">
                    <a:lumMod val="50000"/>
                  </a:schemeClr>
                </a:solidFill>
              </a:rPr>
              <a:t>The result: plausible and fast</a:t>
            </a:r>
            <a:endParaRPr lang="en-US" dirty="0">
              <a:solidFill>
                <a:schemeClr val="tx1">
                  <a:lumMod val="50000"/>
                </a:schemeClr>
              </a:solidFill>
            </a:endParaRPr>
          </a:p>
        </p:txBody>
      </p:sp>
    </p:spTree>
    <p:extLst>
      <p:ext uri="{BB962C8B-B14F-4D97-AF65-F5344CB8AC3E}">
        <p14:creationId xmlns:p14="http://schemas.microsoft.com/office/powerpoint/2010/main" val="147077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Inpainting Pipeline</a:t>
            </a:r>
            <a:endParaRPr lang="en-US" dirty="0"/>
          </a:p>
        </p:txBody>
      </p:sp>
      <p:sp>
        <p:nvSpPr>
          <p:cNvPr id="3" name="Content Placeholder 2"/>
          <p:cNvSpPr>
            <a:spLocks noGrp="1"/>
          </p:cNvSpPr>
          <p:nvPr>
            <p:ph sz="half" idx="1"/>
          </p:nvPr>
        </p:nvSpPr>
        <p:spPr/>
        <p:txBody>
          <a:bodyPr/>
          <a:lstStyle/>
          <a:p>
            <a:r>
              <a:rPr lang="en-US" dirty="0" smtClean="0"/>
              <a:t>First frame</a:t>
            </a:r>
            <a:endParaRPr lang="en-US" dirty="0"/>
          </a:p>
        </p:txBody>
      </p:sp>
      <p:sp>
        <p:nvSpPr>
          <p:cNvPr id="4" name="Content Placeholder 3"/>
          <p:cNvSpPr>
            <a:spLocks noGrp="1"/>
          </p:cNvSpPr>
          <p:nvPr>
            <p:ph sz="half" idx="2"/>
          </p:nvPr>
        </p:nvSpPr>
        <p:spPr/>
        <p:txBody>
          <a:bodyPr/>
          <a:lstStyle/>
          <a:p>
            <a:r>
              <a:rPr lang="en-US" dirty="0" smtClean="0"/>
              <a:t>Successive frames (</a:t>
            </a:r>
            <a:r>
              <a:rPr lang="en-US" sz="1800" dirty="0" smtClean="0">
                <a:latin typeface="+mj-lt"/>
              </a:rPr>
              <a:t>i-1 and </a:t>
            </a:r>
            <a:r>
              <a:rPr lang="en-US" sz="1800" dirty="0" err="1" smtClean="0">
                <a:latin typeface="+mj-lt"/>
              </a:rPr>
              <a:t>i</a:t>
            </a:r>
            <a:r>
              <a:rPr lang="en-US" dirty="0" smtClean="0"/>
              <a:t>)</a:t>
            </a:r>
            <a:endParaRPr lang="en-US" dirty="0"/>
          </a:p>
        </p:txBody>
      </p:sp>
      <p:sp>
        <p:nvSpPr>
          <p:cNvPr id="5" name="Rectangle 4"/>
          <p:cNvSpPr/>
          <p:nvPr/>
        </p:nvSpPr>
        <p:spPr>
          <a:xfrm>
            <a:off x="754097" y="2420888"/>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Frame  </a:t>
            </a:r>
            <a:r>
              <a:rPr lang="en-US" sz="2400" dirty="0" smtClean="0"/>
              <a:t>1</a:t>
            </a:r>
            <a:endParaRPr lang="en-US" dirty="0"/>
          </a:p>
        </p:txBody>
      </p:sp>
      <p:sp>
        <p:nvSpPr>
          <p:cNvPr id="6" name="Rectangle 5"/>
          <p:cNvSpPr/>
          <p:nvPr/>
        </p:nvSpPr>
        <p:spPr>
          <a:xfrm>
            <a:off x="2218692" y="3789040"/>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Constr.</a:t>
            </a:r>
          </a:p>
          <a:p>
            <a:pPr algn="ctr"/>
            <a:r>
              <a:rPr lang="en-US" sz="2400" dirty="0"/>
              <a:t>1</a:t>
            </a:r>
          </a:p>
        </p:txBody>
      </p:sp>
      <p:sp>
        <p:nvSpPr>
          <p:cNvPr id="7" name="Rectangle 6"/>
          <p:cNvSpPr/>
          <p:nvPr/>
        </p:nvSpPr>
        <p:spPr>
          <a:xfrm>
            <a:off x="2218692" y="5107868"/>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 </a:t>
            </a:r>
            <a:r>
              <a:rPr lang="en-US" sz="2400" dirty="0" smtClean="0"/>
              <a:t>1</a:t>
            </a:r>
            <a:endParaRPr lang="en-US" dirty="0"/>
          </a:p>
        </p:txBody>
      </p:sp>
      <p:sp>
        <p:nvSpPr>
          <p:cNvPr id="8" name="Diamond 7"/>
          <p:cNvSpPr/>
          <p:nvPr/>
        </p:nvSpPr>
        <p:spPr>
          <a:xfrm>
            <a:off x="592122" y="4293096"/>
            <a:ext cx="1321767" cy="1321767"/>
          </a:xfrm>
          <a:prstGeom prst="diamond">
            <a:avLst/>
          </a:prstGeom>
          <a:solidFill>
            <a:srgbClr val="00B05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GUI</a:t>
            </a:r>
            <a:endParaRPr lang="en-US" dirty="0"/>
          </a:p>
        </p:txBody>
      </p:sp>
      <p:cxnSp>
        <p:nvCxnSpPr>
          <p:cNvPr id="11" name="Straight Arrow Connector 10"/>
          <p:cNvCxnSpPr>
            <a:stCxn id="5" idx="2"/>
            <a:endCxn id="8" idx="0"/>
          </p:cNvCxnSpPr>
          <p:nvPr/>
        </p:nvCxnSpPr>
        <p:spPr>
          <a:xfrm>
            <a:off x="1239896" y="3429000"/>
            <a:ext cx="13110" cy="86409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1"/>
          </p:cNvCxnSpPr>
          <p:nvPr/>
        </p:nvCxnSpPr>
        <p:spPr>
          <a:xfrm flipV="1">
            <a:off x="1557809" y="4293096"/>
            <a:ext cx="660883" cy="3107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557808" y="5302677"/>
            <a:ext cx="660884" cy="30924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3"/>
            <a:endCxn id="17" idx="0"/>
          </p:cNvCxnSpPr>
          <p:nvPr/>
        </p:nvCxnSpPr>
        <p:spPr>
          <a:xfrm>
            <a:off x="1725695" y="2924944"/>
            <a:ext cx="231550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17" idx="1"/>
          </p:cNvCxnSpPr>
          <p:nvPr/>
        </p:nvCxnSpPr>
        <p:spPr>
          <a:xfrm flipV="1">
            <a:off x="3190290" y="3610009"/>
            <a:ext cx="165840" cy="68308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17" idx="2"/>
          </p:cNvCxnSpPr>
          <p:nvPr/>
        </p:nvCxnSpPr>
        <p:spPr>
          <a:xfrm flipV="1">
            <a:off x="3190290" y="4295074"/>
            <a:ext cx="850905" cy="131685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892100" y="2420888"/>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  </a:t>
            </a:r>
            <a:r>
              <a:rPr lang="en-US" sz="2400" dirty="0" smtClean="0"/>
              <a:t>1</a:t>
            </a:r>
            <a:endParaRPr lang="en-US" dirty="0"/>
          </a:p>
        </p:txBody>
      </p:sp>
      <p:cxnSp>
        <p:nvCxnSpPr>
          <p:cNvPr id="35" name="Straight Arrow Connector 34"/>
          <p:cNvCxnSpPr>
            <a:endCxn id="30" idx="1"/>
          </p:cNvCxnSpPr>
          <p:nvPr/>
        </p:nvCxnSpPr>
        <p:spPr>
          <a:xfrm flipV="1">
            <a:off x="4365916" y="2924944"/>
            <a:ext cx="526184" cy="36004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892100" y="3789040"/>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(p)</a:t>
            </a:r>
          </a:p>
          <a:p>
            <a:pPr algn="ctr"/>
            <a:r>
              <a:rPr lang="en-US" sz="2400" dirty="0" smtClean="0"/>
              <a:t>1</a:t>
            </a:r>
            <a:endParaRPr lang="en-US" dirty="0"/>
          </a:p>
        </p:txBody>
      </p:sp>
      <p:cxnSp>
        <p:nvCxnSpPr>
          <p:cNvPr id="39" name="Straight Arrow Connector 38"/>
          <p:cNvCxnSpPr>
            <a:endCxn id="38" idx="1"/>
          </p:cNvCxnSpPr>
          <p:nvPr/>
        </p:nvCxnSpPr>
        <p:spPr>
          <a:xfrm>
            <a:off x="4345998" y="3964736"/>
            <a:ext cx="546102" cy="32836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145294" y="2420888"/>
            <a:ext cx="971598" cy="1008112"/>
          </a:xfrm>
          <a:prstGeom prst="rect">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  </a:t>
            </a:r>
            <a:r>
              <a:rPr lang="en-US" sz="2400" dirty="0" smtClean="0"/>
              <a:t>i-1</a:t>
            </a:r>
            <a:endParaRPr lang="en-US" dirty="0"/>
          </a:p>
        </p:txBody>
      </p:sp>
      <p:sp>
        <p:nvSpPr>
          <p:cNvPr id="60" name="Rectangle 59"/>
          <p:cNvSpPr/>
          <p:nvPr/>
        </p:nvSpPr>
        <p:spPr>
          <a:xfrm>
            <a:off x="6166913" y="3789040"/>
            <a:ext cx="971598" cy="1008112"/>
          </a:xfrm>
          <a:prstGeom prst="rect">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(p)</a:t>
            </a:r>
          </a:p>
          <a:p>
            <a:pPr algn="ctr"/>
            <a:r>
              <a:rPr lang="en-US" sz="2400" dirty="0" smtClean="0"/>
              <a:t>i-1</a:t>
            </a:r>
            <a:endParaRPr lang="en-US" dirty="0"/>
          </a:p>
        </p:txBody>
      </p:sp>
      <p:sp>
        <p:nvSpPr>
          <p:cNvPr id="61" name="Rectangle 60"/>
          <p:cNvSpPr/>
          <p:nvPr/>
        </p:nvSpPr>
        <p:spPr>
          <a:xfrm>
            <a:off x="5518697" y="5101827"/>
            <a:ext cx="971598" cy="1008112"/>
          </a:xfrm>
          <a:prstGeom prst="rect">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a:t>
            </a:r>
            <a:r>
              <a:rPr lang="en-US" sz="2400" dirty="0" smtClean="0"/>
              <a:t>i-1</a:t>
            </a:r>
            <a:endParaRPr lang="en-US" dirty="0"/>
          </a:p>
        </p:txBody>
      </p:sp>
      <p:cxnSp>
        <p:nvCxnSpPr>
          <p:cNvPr id="62" name="Straight Arrow Connector 61"/>
          <p:cNvCxnSpPr>
            <a:stCxn id="30" idx="3"/>
          </p:cNvCxnSpPr>
          <p:nvPr/>
        </p:nvCxnSpPr>
        <p:spPr>
          <a:xfrm>
            <a:off x="5863698" y="2924944"/>
            <a:ext cx="28159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8" idx="3"/>
            <a:endCxn id="60" idx="1"/>
          </p:cNvCxnSpPr>
          <p:nvPr/>
        </p:nvCxnSpPr>
        <p:spPr>
          <a:xfrm>
            <a:off x="5863698" y="4293096"/>
            <a:ext cx="303215"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7" idx="3"/>
            <a:endCxn id="61" idx="1"/>
          </p:cNvCxnSpPr>
          <p:nvPr/>
        </p:nvCxnSpPr>
        <p:spPr>
          <a:xfrm flipV="1">
            <a:off x="3190290" y="5605883"/>
            <a:ext cx="2328407" cy="604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74" name="Diamond 73"/>
          <p:cNvSpPr/>
          <p:nvPr/>
        </p:nvSpPr>
        <p:spPr>
          <a:xfrm>
            <a:off x="8542684" y="2924944"/>
            <a:ext cx="1370130" cy="1370130"/>
          </a:xfrm>
          <a:prstGeom prst="diamond">
            <a:avLst/>
          </a:prstGeom>
          <a:solidFill>
            <a:srgbClr val="00206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Fill</a:t>
            </a:r>
            <a:endParaRPr lang="en-US" dirty="0"/>
          </a:p>
        </p:txBody>
      </p:sp>
      <p:cxnSp>
        <p:nvCxnSpPr>
          <p:cNvPr id="75" name="Straight Arrow Connector 74"/>
          <p:cNvCxnSpPr>
            <a:stCxn id="58" idx="3"/>
            <a:endCxn id="74" idx="0"/>
          </p:cNvCxnSpPr>
          <p:nvPr/>
        </p:nvCxnSpPr>
        <p:spPr>
          <a:xfrm>
            <a:off x="7116892" y="2924944"/>
            <a:ext cx="2110857"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0" idx="3"/>
            <a:endCxn id="74" idx="1"/>
          </p:cNvCxnSpPr>
          <p:nvPr/>
        </p:nvCxnSpPr>
        <p:spPr>
          <a:xfrm flipV="1">
            <a:off x="7138511" y="3610009"/>
            <a:ext cx="1404173" cy="68308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1" idx="3"/>
            <a:endCxn id="72" idx="1"/>
          </p:cNvCxnSpPr>
          <p:nvPr/>
        </p:nvCxnSpPr>
        <p:spPr>
          <a:xfrm>
            <a:off x="6490295" y="5605883"/>
            <a:ext cx="414691" cy="898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8758708" y="4797152"/>
            <a:ext cx="971598" cy="1008112"/>
          </a:xfrm>
          <a:prstGeom prst="rect">
            <a:avLst/>
          </a:prstGeom>
          <a:solidFill>
            <a:srgbClr val="7030A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a:t>
            </a:r>
            <a:r>
              <a:rPr lang="en-US" dirty="0" smtClean="0"/>
              <a:t> </a:t>
            </a:r>
            <a:r>
              <a:rPr lang="en-US" sz="2400" dirty="0" err="1" smtClean="0"/>
              <a:t>i</a:t>
            </a:r>
            <a:endParaRPr lang="en-US" dirty="0"/>
          </a:p>
        </p:txBody>
      </p:sp>
      <p:cxnSp>
        <p:nvCxnSpPr>
          <p:cNvPr id="87" name="Straight Arrow Connector 86"/>
          <p:cNvCxnSpPr>
            <a:endCxn id="86" idx="1"/>
          </p:cNvCxnSpPr>
          <p:nvPr/>
        </p:nvCxnSpPr>
        <p:spPr>
          <a:xfrm flipV="1">
            <a:off x="7907803" y="5301208"/>
            <a:ext cx="850905" cy="14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6" idx="0"/>
            <a:endCxn id="74" idx="2"/>
          </p:cNvCxnSpPr>
          <p:nvPr/>
        </p:nvCxnSpPr>
        <p:spPr>
          <a:xfrm flipH="1" flipV="1">
            <a:off x="9227749" y="4295074"/>
            <a:ext cx="16758" cy="50207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10132717" y="2423597"/>
            <a:ext cx="971598" cy="1008112"/>
          </a:xfrm>
          <a:prstGeom prst="rect">
            <a:avLst/>
          </a:prstGeom>
          <a:solidFill>
            <a:srgbClr val="7030A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  </a:t>
            </a:r>
          </a:p>
          <a:p>
            <a:pPr algn="ctr"/>
            <a:r>
              <a:rPr lang="en-US" sz="2400" dirty="0" err="1" smtClean="0"/>
              <a:t>i</a:t>
            </a:r>
            <a:endParaRPr lang="en-US" dirty="0"/>
          </a:p>
        </p:txBody>
      </p:sp>
      <p:cxnSp>
        <p:nvCxnSpPr>
          <p:cNvPr id="98" name="Straight Arrow Connector 97"/>
          <p:cNvCxnSpPr>
            <a:endCxn id="97" idx="1"/>
          </p:cNvCxnSpPr>
          <p:nvPr/>
        </p:nvCxnSpPr>
        <p:spPr>
          <a:xfrm flipV="1">
            <a:off x="9606533" y="2927653"/>
            <a:ext cx="526184" cy="36004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10132717" y="3791749"/>
            <a:ext cx="971598" cy="1008112"/>
          </a:xfrm>
          <a:prstGeom prst="rect">
            <a:avLst/>
          </a:prstGeom>
          <a:solidFill>
            <a:srgbClr val="7030A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(p)</a:t>
            </a:r>
          </a:p>
          <a:p>
            <a:pPr algn="ctr"/>
            <a:r>
              <a:rPr lang="en-US" sz="2400" dirty="0" err="1" smtClean="0"/>
              <a:t>i</a:t>
            </a:r>
            <a:endParaRPr lang="en-US" dirty="0"/>
          </a:p>
        </p:txBody>
      </p:sp>
      <p:cxnSp>
        <p:nvCxnSpPr>
          <p:cNvPr id="100" name="Straight Arrow Connector 99"/>
          <p:cNvCxnSpPr>
            <a:endCxn id="99" idx="1"/>
          </p:cNvCxnSpPr>
          <p:nvPr/>
        </p:nvCxnSpPr>
        <p:spPr>
          <a:xfrm>
            <a:off x="9586615" y="3967445"/>
            <a:ext cx="546102" cy="32836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endCxn id="61" idx="0"/>
          </p:cNvCxnSpPr>
          <p:nvPr/>
        </p:nvCxnSpPr>
        <p:spPr>
          <a:xfrm flipH="1">
            <a:off x="6004496" y="2060848"/>
            <a:ext cx="17908" cy="3040979"/>
          </a:xfrm>
          <a:prstGeom prst="line">
            <a:avLst/>
          </a:prstGeom>
          <a:ln w="25400">
            <a:solidFill>
              <a:schemeClr val="accent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72" name="Diamond 71"/>
          <p:cNvSpPr/>
          <p:nvPr/>
        </p:nvSpPr>
        <p:spPr>
          <a:xfrm>
            <a:off x="6904986" y="4929798"/>
            <a:ext cx="1370130" cy="1370130"/>
          </a:xfrm>
          <a:prstGeom prst="diamond">
            <a:avLst/>
          </a:prstGeom>
          <a:solidFill>
            <a:schemeClr val="accent5">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Track</a:t>
            </a:r>
            <a:endParaRPr lang="en-US" dirty="0"/>
          </a:p>
        </p:txBody>
      </p:sp>
      <p:sp>
        <p:nvSpPr>
          <p:cNvPr id="17" name="Diamond 16"/>
          <p:cNvSpPr/>
          <p:nvPr/>
        </p:nvSpPr>
        <p:spPr>
          <a:xfrm>
            <a:off x="3356130" y="2924944"/>
            <a:ext cx="1370130" cy="1370130"/>
          </a:xfrm>
          <a:prstGeom prst="diamond">
            <a:avLst/>
          </a:prstGeom>
          <a:solidFill>
            <a:srgbClr val="00206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Fill</a:t>
            </a:r>
            <a:endParaRPr lang="en-US" dirty="0"/>
          </a:p>
        </p:txBody>
      </p:sp>
    </p:spTree>
    <p:extLst>
      <p:ext uri="{BB962C8B-B14F-4D97-AF65-F5344CB8AC3E}">
        <p14:creationId xmlns:p14="http://schemas.microsoft.com/office/powerpoint/2010/main" val="132144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Selection</a:t>
            </a:r>
            <a:endParaRPr lang="en-US" dirty="0"/>
          </a:p>
        </p:txBody>
      </p:sp>
      <p:sp>
        <p:nvSpPr>
          <p:cNvPr id="5" name="Content Placeholder 4"/>
          <p:cNvSpPr>
            <a:spLocks noGrp="1"/>
          </p:cNvSpPr>
          <p:nvPr>
            <p:ph sz="half" idx="1"/>
          </p:nvPr>
        </p:nvSpPr>
        <p:spPr>
          <a:xfrm>
            <a:off x="1341885" y="1905000"/>
            <a:ext cx="4600128" cy="4267200"/>
          </a:xfrm>
        </p:spPr>
        <p:txBody>
          <a:bodyPr/>
          <a:lstStyle/>
          <a:p>
            <a:r>
              <a:rPr lang="en-US" dirty="0" smtClean="0"/>
              <a:t>User gives approx. contour</a:t>
            </a:r>
          </a:p>
          <a:p>
            <a:pPr lvl="1"/>
            <a:r>
              <a:rPr lang="en-US" dirty="0" smtClean="0"/>
              <a:t>All in background</a:t>
            </a:r>
          </a:p>
          <a:p>
            <a:pPr lvl="1"/>
            <a:r>
              <a:rPr lang="en-US" dirty="0" smtClean="0"/>
              <a:t>Serves as fingerprints</a:t>
            </a:r>
            <a:endParaRPr lang="en-US" dirty="0"/>
          </a:p>
          <a:p>
            <a:r>
              <a:rPr lang="en-US" dirty="0" smtClean="0"/>
              <a:t>Object = </a:t>
            </a:r>
            <a:r>
              <a:rPr lang="en-US" dirty="0" err="1" smtClean="0"/>
              <a:t>Pxs</a:t>
            </a:r>
            <a:r>
              <a:rPr lang="en-US" dirty="0" smtClean="0"/>
              <a:t> </a:t>
            </a:r>
            <a:r>
              <a:rPr lang="en-US" b="1" dirty="0" smtClean="0">
                <a:solidFill>
                  <a:srgbClr val="FFFF00"/>
                </a:solidFill>
              </a:rPr>
              <a:t>not like </a:t>
            </a:r>
            <a:r>
              <a:rPr lang="en-US" dirty="0" smtClean="0"/>
              <a:t>fingerprints</a:t>
            </a:r>
          </a:p>
          <a:p>
            <a:r>
              <a:rPr lang="en-US" dirty="0" smtClean="0"/>
              <a:t>How to define similarity?</a:t>
            </a:r>
          </a:p>
          <a:p>
            <a:pPr lvl="1"/>
            <a:r>
              <a:rPr lang="en-US" dirty="0" smtClean="0"/>
              <a:t>Simple rule: by color difference</a:t>
            </a:r>
          </a:p>
          <a:p>
            <a:pPr lvl="1"/>
            <a:r>
              <a:rPr lang="en-US" dirty="0" smtClean="0"/>
              <a:t>Clustering is important</a:t>
            </a:r>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6742484" y="2060848"/>
            <a:ext cx="3744416" cy="1183802"/>
          </a:xfrm>
          <a:prstGeom prst="rect">
            <a:avLst/>
          </a:prstGeom>
        </p:spPr>
      </p:pic>
      <p:pic>
        <p:nvPicPr>
          <p:cNvPr id="7" name="Picture 6"/>
          <p:cNvPicPr>
            <a:picLocks noChangeAspect="1"/>
          </p:cNvPicPr>
          <p:nvPr/>
        </p:nvPicPr>
        <p:blipFill rotWithShape="1">
          <a:blip r:embed="rId3"/>
          <a:srcRect t="18282"/>
          <a:stretch/>
        </p:blipFill>
        <p:spPr>
          <a:xfrm>
            <a:off x="1053852" y="5226218"/>
            <a:ext cx="5688632" cy="814792"/>
          </a:xfrm>
          <a:prstGeom prst="rect">
            <a:avLst/>
          </a:prstGeom>
        </p:spPr>
      </p:pic>
      <p:pic>
        <p:nvPicPr>
          <p:cNvPr id="8" name="Picture 7"/>
          <p:cNvPicPr>
            <a:picLocks noChangeAspect="1"/>
          </p:cNvPicPr>
          <p:nvPr/>
        </p:nvPicPr>
        <p:blipFill>
          <a:blip r:embed="rId4"/>
          <a:stretch>
            <a:fillRect/>
          </a:stretch>
        </p:blipFill>
        <p:spPr>
          <a:xfrm>
            <a:off x="7174532" y="5226218"/>
            <a:ext cx="3168352" cy="851495"/>
          </a:xfrm>
          <a:prstGeom prst="rect">
            <a:avLst/>
          </a:prstGeom>
        </p:spPr>
      </p:pic>
    </p:spTree>
    <p:extLst>
      <p:ext uri="{BB962C8B-B14F-4D97-AF65-F5344CB8AC3E}">
        <p14:creationId xmlns:p14="http://schemas.microsoft.com/office/powerpoint/2010/main" val="333741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Selection - GUI</a:t>
            </a:r>
            <a:endParaRPr lang="en-US" dirty="0"/>
          </a:p>
        </p:txBody>
      </p:sp>
      <p:sp>
        <p:nvSpPr>
          <p:cNvPr id="4" name="Content Placeholder 3"/>
          <p:cNvSpPr>
            <a:spLocks noGrp="1"/>
          </p:cNvSpPr>
          <p:nvPr>
            <p:ph sz="half" idx="1"/>
          </p:nvPr>
        </p:nvSpPr>
        <p:spPr/>
        <p:txBody>
          <a:bodyPr/>
          <a:lstStyle/>
          <a:p>
            <a:r>
              <a:rPr lang="en-US" dirty="0" smtClean="0"/>
              <a:t>Object selection</a:t>
            </a:r>
          </a:p>
          <a:p>
            <a:endParaRPr lang="en-US" dirty="0"/>
          </a:p>
          <a:p>
            <a:r>
              <a:rPr lang="en-US" dirty="0" smtClean="0"/>
              <a:t>Line constraint</a:t>
            </a:r>
          </a:p>
          <a:p>
            <a:endParaRPr lang="en-US" dirty="0"/>
          </a:p>
          <a:p>
            <a:r>
              <a:rPr lang="en-US" dirty="0" smtClean="0"/>
              <a:t>Unused area</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212" y="1902232"/>
            <a:ext cx="7296213" cy="4492621"/>
          </a:xfrm>
          <a:prstGeom prst="rect">
            <a:avLst/>
          </a:prstGeom>
        </p:spPr>
      </p:pic>
    </p:spTree>
    <p:extLst>
      <p:ext uri="{BB962C8B-B14F-4D97-AF65-F5344CB8AC3E}">
        <p14:creationId xmlns:p14="http://schemas.microsoft.com/office/powerpoint/2010/main" val="380072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Tracking - Overview</a:t>
            </a:r>
            <a:endParaRPr lang="en-US" dirty="0"/>
          </a:p>
        </p:txBody>
      </p:sp>
      <p:sp>
        <p:nvSpPr>
          <p:cNvPr id="3" name="Content Placeholder 2"/>
          <p:cNvSpPr>
            <a:spLocks noGrp="1"/>
          </p:cNvSpPr>
          <p:nvPr>
            <p:ph sz="half" idx="1"/>
          </p:nvPr>
        </p:nvSpPr>
        <p:spPr>
          <a:xfrm>
            <a:off x="1522413" y="1905000"/>
            <a:ext cx="5364087" cy="4267200"/>
          </a:xfrm>
        </p:spPr>
        <p:txBody>
          <a:bodyPr/>
          <a:lstStyle/>
          <a:p>
            <a:r>
              <a:rPr lang="en-US" dirty="0" smtClean="0"/>
              <a:t>Specification</a:t>
            </a:r>
          </a:p>
          <a:p>
            <a:pPr lvl="1"/>
            <a:r>
              <a:rPr lang="en-US" dirty="0" smtClean="0"/>
              <a:t>In: object contour in the first frame + video</a:t>
            </a:r>
          </a:p>
          <a:p>
            <a:pPr lvl="1"/>
            <a:r>
              <a:rPr lang="en-US" dirty="0" smtClean="0"/>
              <a:t>Out: contour in successive frames</a:t>
            </a:r>
          </a:p>
          <a:p>
            <a:r>
              <a:rPr lang="en-US" dirty="0" smtClean="0"/>
              <a:t>General approach</a:t>
            </a:r>
          </a:p>
          <a:p>
            <a:pPr lvl="1"/>
            <a:r>
              <a:rPr lang="en-US" dirty="0" smtClean="0"/>
              <a:t>Feature detection</a:t>
            </a:r>
          </a:p>
          <a:p>
            <a:pPr lvl="1"/>
            <a:r>
              <a:rPr lang="en-US" dirty="0" smtClean="0"/>
              <a:t>Feature tracking</a:t>
            </a:r>
          </a:p>
          <a:p>
            <a:pPr lvl="1"/>
            <a:r>
              <a:rPr lang="en-US" dirty="0" smtClean="0"/>
              <a:t>Transformation calculation</a:t>
            </a:r>
          </a:p>
          <a:p>
            <a:pPr lvl="1"/>
            <a:r>
              <a:rPr lang="en-US" dirty="0" smtClean="0"/>
              <a:t>Contour refinement</a:t>
            </a:r>
          </a:p>
          <a:p>
            <a:endParaRPr lang="en-US" dirty="0"/>
          </a:p>
        </p:txBody>
      </p:sp>
      <p:pic>
        <p:nvPicPr>
          <p:cNvPr id="5" name="内容占位符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390556" y="1905000"/>
            <a:ext cx="3699520" cy="2108726"/>
          </a:xfr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5624" y="4623326"/>
            <a:ext cx="3680793" cy="2098052"/>
          </a:xfrm>
          <a:prstGeom prst="rect">
            <a:avLst/>
          </a:prstGeom>
        </p:spPr>
      </p:pic>
      <p:sp>
        <p:nvSpPr>
          <p:cNvPr id="7" name="下箭头 6"/>
          <p:cNvSpPr/>
          <p:nvPr/>
        </p:nvSpPr>
        <p:spPr>
          <a:xfrm>
            <a:off x="9060296" y="4013726"/>
            <a:ext cx="360040" cy="609600"/>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63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804</TotalTime>
  <Words>1131</Words>
  <Application>Microsoft Office PowerPoint</Application>
  <PresentationFormat>Custom</PresentationFormat>
  <Paragraphs>207</Paragraphs>
  <Slides>35</Slides>
  <Notes>4</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华文楷体</vt:lpstr>
      <vt:lpstr>宋体</vt:lpstr>
      <vt:lpstr>Arial</vt:lpstr>
      <vt:lpstr>Cambria Math</vt:lpstr>
      <vt:lpstr>Consolas</vt:lpstr>
      <vt:lpstr>Corbel</vt:lpstr>
      <vt:lpstr>Times New Roman</vt:lpstr>
      <vt:lpstr>Chalkboard 16x9</vt:lpstr>
      <vt:lpstr>PixMix Inpainting</vt:lpstr>
      <vt:lpstr>Outline</vt:lpstr>
      <vt:lpstr>Outline</vt:lpstr>
      <vt:lpstr>Inpainting/Object Removal</vt:lpstr>
      <vt:lpstr>Outline</vt:lpstr>
      <vt:lpstr>Video Inpainting Pipeline</vt:lpstr>
      <vt:lpstr>Object Selection</vt:lpstr>
      <vt:lpstr>Object Selection - GUI</vt:lpstr>
      <vt:lpstr>Object Tracking - Overview</vt:lpstr>
      <vt:lpstr>Object Tracking – Feature Detection </vt:lpstr>
      <vt:lpstr>Object Tracking – Feature Tracking </vt:lpstr>
      <vt:lpstr>Object Tracking – Contour Refinement</vt:lpstr>
      <vt:lpstr>Object Tracking – Contour Refinement</vt:lpstr>
      <vt:lpstr>Inpainting - Overview</vt:lpstr>
      <vt:lpstr>Inpainting – Cost Terms</vt:lpstr>
      <vt:lpstr>Inpainting – Cost Terms</vt:lpstr>
      <vt:lpstr>Inpainting – Mapping Forwarding</vt:lpstr>
      <vt:lpstr>Inpainting – Reference Model</vt:lpstr>
      <vt:lpstr>Implementation Notes</vt:lpstr>
      <vt:lpstr>Outline</vt:lpstr>
      <vt:lpstr>Result: Image Inpainting</vt:lpstr>
      <vt:lpstr>Result: Image Inpainting</vt:lpstr>
      <vt:lpstr>Result: Video Inpainting</vt:lpstr>
      <vt:lpstr>Result: Video Inpainting</vt:lpstr>
      <vt:lpstr>Result: Video Inpainting</vt:lpstr>
      <vt:lpstr>PowerPoint Presentation</vt:lpstr>
      <vt:lpstr>Title and Content Layout with Chart</vt:lpstr>
      <vt:lpstr>Two Content Layout with Table</vt:lpstr>
      <vt:lpstr>Two Content Layout with SmartArt</vt:lpstr>
      <vt:lpstr>Add a Slide Title - 1</vt:lpstr>
      <vt:lpstr>Add a Slide Title - 2</vt:lpstr>
      <vt:lpstr>Add a Slide Title - 3</vt:lpstr>
      <vt:lpstr>PowerPoint Presentation</vt:lpstr>
      <vt:lpstr>Add a Slide Title - 4</vt:lpstr>
      <vt:lpstr>Add a Slide Title - 5</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张先耀</dc:creator>
  <cp:lastModifiedBy>张先耀</cp:lastModifiedBy>
  <cp:revision>127</cp:revision>
  <dcterms:created xsi:type="dcterms:W3CDTF">2016-12-26T07:40:49Z</dcterms:created>
  <dcterms:modified xsi:type="dcterms:W3CDTF">2016-12-27T03:30:21Z</dcterms:modified>
</cp:coreProperties>
</file>